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4" r:id="rId1"/>
  </p:sldMasterIdLst>
  <p:notesMasterIdLst>
    <p:notesMasterId r:id="rId15"/>
  </p:notesMasterIdLst>
  <p:handoutMasterIdLst>
    <p:handoutMasterId r:id="rId16"/>
  </p:handoutMasterIdLst>
  <p:sldIdLst>
    <p:sldId id="303" r:id="rId2"/>
    <p:sldId id="301" r:id="rId3"/>
    <p:sldId id="302" r:id="rId4"/>
    <p:sldId id="304" r:id="rId5"/>
    <p:sldId id="265" r:id="rId6"/>
    <p:sldId id="292" r:id="rId7"/>
    <p:sldId id="305" r:id="rId8"/>
    <p:sldId id="306" r:id="rId9"/>
    <p:sldId id="307" r:id="rId10"/>
    <p:sldId id="308" r:id="rId11"/>
    <p:sldId id="309" r:id="rId12"/>
    <p:sldId id="310" r:id="rId13"/>
    <p:sldId id="300" r:id="rId14"/>
  </p:sldIdLst>
  <p:sldSz cx="9144000" cy="6858000" type="screen4x3"/>
  <p:notesSz cx="7099300" cy="10229850"/>
  <p:defaultTextStyle>
    <a:defPPr>
      <a:defRPr lang="en-GB"/>
    </a:defPPr>
    <a:lvl1pPr algn="l" rtl="0" fontAlgn="base">
      <a:spcBef>
        <a:spcPct val="0"/>
      </a:spcBef>
      <a:spcAft>
        <a:spcPct val="0"/>
      </a:spcAft>
      <a:defRPr sz="2000" kern="1200">
        <a:solidFill>
          <a:schemeClr val="bg1"/>
        </a:solidFill>
        <a:latin typeface="Verdana" pitchFamily="34" charset="0"/>
        <a:ea typeface="+mn-ea"/>
        <a:cs typeface="+mn-cs"/>
      </a:defRPr>
    </a:lvl1pPr>
    <a:lvl2pPr marL="457200" algn="l" rtl="0" fontAlgn="base">
      <a:spcBef>
        <a:spcPct val="0"/>
      </a:spcBef>
      <a:spcAft>
        <a:spcPct val="0"/>
      </a:spcAft>
      <a:defRPr sz="2000" kern="1200">
        <a:solidFill>
          <a:schemeClr val="bg1"/>
        </a:solidFill>
        <a:latin typeface="Verdana" pitchFamily="34" charset="0"/>
        <a:ea typeface="+mn-ea"/>
        <a:cs typeface="+mn-cs"/>
      </a:defRPr>
    </a:lvl2pPr>
    <a:lvl3pPr marL="914400" algn="l" rtl="0" fontAlgn="base">
      <a:spcBef>
        <a:spcPct val="0"/>
      </a:spcBef>
      <a:spcAft>
        <a:spcPct val="0"/>
      </a:spcAft>
      <a:defRPr sz="2000" kern="1200">
        <a:solidFill>
          <a:schemeClr val="bg1"/>
        </a:solidFill>
        <a:latin typeface="Verdana" pitchFamily="34" charset="0"/>
        <a:ea typeface="+mn-ea"/>
        <a:cs typeface="+mn-cs"/>
      </a:defRPr>
    </a:lvl3pPr>
    <a:lvl4pPr marL="1371600" algn="l" rtl="0" fontAlgn="base">
      <a:spcBef>
        <a:spcPct val="0"/>
      </a:spcBef>
      <a:spcAft>
        <a:spcPct val="0"/>
      </a:spcAft>
      <a:defRPr sz="2000" kern="1200">
        <a:solidFill>
          <a:schemeClr val="bg1"/>
        </a:solidFill>
        <a:latin typeface="Verdana" pitchFamily="34" charset="0"/>
        <a:ea typeface="+mn-ea"/>
        <a:cs typeface="+mn-cs"/>
      </a:defRPr>
    </a:lvl4pPr>
    <a:lvl5pPr marL="1828800" algn="l" rtl="0" fontAlgn="base">
      <a:spcBef>
        <a:spcPct val="0"/>
      </a:spcBef>
      <a:spcAft>
        <a:spcPct val="0"/>
      </a:spcAft>
      <a:defRPr sz="2000" kern="1200">
        <a:solidFill>
          <a:schemeClr val="bg1"/>
        </a:solidFill>
        <a:latin typeface="Verdana" pitchFamily="34" charset="0"/>
        <a:ea typeface="+mn-ea"/>
        <a:cs typeface="+mn-cs"/>
      </a:defRPr>
    </a:lvl5pPr>
    <a:lvl6pPr marL="2286000" algn="l" defTabSz="914400" rtl="0" eaLnBrk="1" latinLnBrk="0" hangingPunct="1">
      <a:defRPr sz="2000" kern="1200">
        <a:solidFill>
          <a:schemeClr val="bg1"/>
        </a:solidFill>
        <a:latin typeface="Verdana" pitchFamily="34" charset="0"/>
        <a:ea typeface="+mn-ea"/>
        <a:cs typeface="+mn-cs"/>
      </a:defRPr>
    </a:lvl6pPr>
    <a:lvl7pPr marL="2743200" algn="l" defTabSz="914400" rtl="0" eaLnBrk="1" latinLnBrk="0" hangingPunct="1">
      <a:defRPr sz="2000" kern="1200">
        <a:solidFill>
          <a:schemeClr val="bg1"/>
        </a:solidFill>
        <a:latin typeface="Verdana" pitchFamily="34" charset="0"/>
        <a:ea typeface="+mn-ea"/>
        <a:cs typeface="+mn-cs"/>
      </a:defRPr>
    </a:lvl7pPr>
    <a:lvl8pPr marL="3200400" algn="l" defTabSz="914400" rtl="0" eaLnBrk="1" latinLnBrk="0" hangingPunct="1">
      <a:defRPr sz="2000" kern="1200">
        <a:solidFill>
          <a:schemeClr val="bg1"/>
        </a:solidFill>
        <a:latin typeface="Verdana" pitchFamily="34" charset="0"/>
        <a:ea typeface="+mn-ea"/>
        <a:cs typeface="+mn-cs"/>
      </a:defRPr>
    </a:lvl8pPr>
    <a:lvl9pPr marL="3657600" algn="l" defTabSz="914400" rtl="0" eaLnBrk="1" latinLnBrk="0" hangingPunct="1">
      <a:defRPr sz="2000" kern="1200">
        <a:solidFill>
          <a:schemeClr val="bg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66CCFF"/>
    <a:srgbClr val="FFFF00"/>
    <a:srgbClr val="CCCC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594" y="-78"/>
      </p:cViewPr>
      <p:guideLst>
        <p:guide orient="horz" pos="108"/>
        <p:guide pos="53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2700"/>
            <a:ext cx="3076575" cy="474663"/>
          </a:xfrm>
          <a:prstGeom prst="rect">
            <a:avLst/>
          </a:prstGeom>
          <a:noFill/>
          <a:ln w="9525">
            <a:noFill/>
            <a:miter lim="800000"/>
            <a:headEnd/>
            <a:tailEnd/>
          </a:ln>
          <a:effectLst/>
        </p:spPr>
        <p:txBody>
          <a:bodyPr vert="horz" wrap="square" lIns="20275" tIns="0" rIns="20275" bIns="0" numCol="1" anchor="t" anchorCtr="0" compatLnSpc="1">
            <a:prstTxWarp prst="textNoShape">
              <a:avLst/>
            </a:prstTxWarp>
          </a:bodyPr>
          <a:lstStyle>
            <a:lvl1pPr defTabSz="811213" eaLnBrk="0" hangingPunct="0">
              <a:defRPr sz="1100" i="1">
                <a:solidFill>
                  <a:schemeClr val="tx1"/>
                </a:solidFill>
                <a:latin typeface="Times New Roman" pitchFamily="18" charset="0"/>
              </a:defRPr>
            </a:lvl1pPr>
          </a:lstStyle>
          <a:p>
            <a:endParaRPr lang="en-GB"/>
          </a:p>
        </p:txBody>
      </p:sp>
      <p:sp>
        <p:nvSpPr>
          <p:cNvPr id="3075" name="Rectangle 3"/>
          <p:cNvSpPr>
            <a:spLocks noGrp="1" noChangeArrowheads="1"/>
          </p:cNvSpPr>
          <p:nvPr>
            <p:ph type="dt" sz="quarter" idx="1"/>
          </p:nvPr>
        </p:nvSpPr>
        <p:spPr bwMode="auto">
          <a:xfrm>
            <a:off x="4022725" y="12700"/>
            <a:ext cx="3076575" cy="474663"/>
          </a:xfrm>
          <a:prstGeom prst="rect">
            <a:avLst/>
          </a:prstGeom>
          <a:noFill/>
          <a:ln w="9525">
            <a:noFill/>
            <a:miter lim="800000"/>
            <a:headEnd/>
            <a:tailEnd/>
          </a:ln>
          <a:effectLst/>
        </p:spPr>
        <p:txBody>
          <a:bodyPr vert="horz" wrap="square" lIns="20275" tIns="0" rIns="20275" bIns="0" numCol="1" anchor="t" anchorCtr="0" compatLnSpc="1">
            <a:prstTxWarp prst="textNoShape">
              <a:avLst/>
            </a:prstTxWarp>
          </a:bodyPr>
          <a:lstStyle>
            <a:lvl1pPr algn="r" defTabSz="811213" eaLnBrk="0" hangingPunct="0">
              <a:defRPr sz="1100" i="1">
                <a:solidFill>
                  <a:schemeClr val="tx1"/>
                </a:solidFill>
                <a:latin typeface="Times New Roman" pitchFamily="18" charset="0"/>
              </a:defRPr>
            </a:lvl1pPr>
          </a:lstStyle>
          <a:p>
            <a:endParaRPr lang="en-GB"/>
          </a:p>
        </p:txBody>
      </p:sp>
      <p:sp>
        <p:nvSpPr>
          <p:cNvPr id="3076" name="Rectangle 4"/>
          <p:cNvSpPr>
            <a:spLocks noGrp="1" noChangeArrowheads="1"/>
          </p:cNvSpPr>
          <p:nvPr>
            <p:ph type="ftr" sz="quarter" idx="2"/>
          </p:nvPr>
        </p:nvSpPr>
        <p:spPr bwMode="auto">
          <a:xfrm>
            <a:off x="0" y="9742488"/>
            <a:ext cx="3076575" cy="474662"/>
          </a:xfrm>
          <a:prstGeom prst="rect">
            <a:avLst/>
          </a:prstGeom>
          <a:noFill/>
          <a:ln w="9525">
            <a:noFill/>
            <a:miter lim="800000"/>
            <a:headEnd/>
            <a:tailEnd/>
          </a:ln>
          <a:effectLst/>
        </p:spPr>
        <p:txBody>
          <a:bodyPr vert="horz" wrap="square" lIns="20275" tIns="0" rIns="20275" bIns="0" numCol="1" anchor="b" anchorCtr="0" compatLnSpc="1">
            <a:prstTxWarp prst="textNoShape">
              <a:avLst/>
            </a:prstTxWarp>
          </a:bodyPr>
          <a:lstStyle>
            <a:lvl1pPr defTabSz="811213" eaLnBrk="0" hangingPunct="0">
              <a:defRPr sz="1100" i="1">
                <a:solidFill>
                  <a:schemeClr val="tx1"/>
                </a:solidFill>
                <a:latin typeface="Times New Roman" pitchFamily="18" charset="0"/>
              </a:defRPr>
            </a:lvl1pPr>
          </a:lstStyle>
          <a:p>
            <a:endParaRPr lang="en-GB"/>
          </a:p>
        </p:txBody>
      </p:sp>
      <p:sp>
        <p:nvSpPr>
          <p:cNvPr id="3077" name="Rectangle 5"/>
          <p:cNvSpPr>
            <a:spLocks noGrp="1" noChangeArrowheads="1"/>
          </p:cNvSpPr>
          <p:nvPr>
            <p:ph type="sldNum" sz="quarter" idx="3"/>
          </p:nvPr>
        </p:nvSpPr>
        <p:spPr bwMode="auto">
          <a:xfrm>
            <a:off x="4022725" y="9742488"/>
            <a:ext cx="3076575" cy="474662"/>
          </a:xfrm>
          <a:prstGeom prst="rect">
            <a:avLst/>
          </a:prstGeom>
          <a:noFill/>
          <a:ln w="9525">
            <a:noFill/>
            <a:miter lim="800000"/>
            <a:headEnd/>
            <a:tailEnd/>
          </a:ln>
          <a:effectLst/>
        </p:spPr>
        <p:txBody>
          <a:bodyPr vert="horz" wrap="square" lIns="20275" tIns="0" rIns="20275" bIns="0" numCol="1" anchor="b" anchorCtr="0" compatLnSpc="1">
            <a:prstTxWarp prst="textNoShape">
              <a:avLst/>
            </a:prstTxWarp>
          </a:bodyPr>
          <a:lstStyle>
            <a:lvl1pPr algn="r" defTabSz="811213" eaLnBrk="0" hangingPunct="0">
              <a:defRPr sz="1100" i="1">
                <a:solidFill>
                  <a:schemeClr val="tx1"/>
                </a:solidFill>
                <a:latin typeface="Times New Roman" pitchFamily="18" charset="0"/>
              </a:defRPr>
            </a:lvl1pPr>
          </a:lstStyle>
          <a:p>
            <a:fld id="{25B7CA35-6E8C-41CF-8C24-F676FC6C7ECB}" type="slidenum">
              <a:rPr lang="en-GB"/>
              <a:pPr/>
              <a:t>‹#›</a:t>
            </a:fld>
            <a:endParaRPr lang="en-GB"/>
          </a:p>
        </p:txBody>
      </p:sp>
    </p:spTree>
    <p:extLst>
      <p:ext uri="{BB962C8B-B14F-4D97-AF65-F5344CB8AC3E}">
        <p14:creationId xmlns:p14="http://schemas.microsoft.com/office/powerpoint/2010/main" val="3487930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2700"/>
            <a:ext cx="3076575" cy="474663"/>
          </a:xfrm>
          <a:prstGeom prst="rect">
            <a:avLst/>
          </a:prstGeom>
          <a:noFill/>
          <a:ln w="9525">
            <a:noFill/>
            <a:miter lim="800000"/>
            <a:headEnd/>
            <a:tailEnd/>
          </a:ln>
          <a:effectLst/>
        </p:spPr>
        <p:txBody>
          <a:bodyPr vert="horz" wrap="square" lIns="20275" tIns="0" rIns="20275" bIns="0" numCol="1" anchor="t" anchorCtr="0" compatLnSpc="1">
            <a:prstTxWarp prst="textNoShape">
              <a:avLst/>
            </a:prstTxWarp>
          </a:bodyPr>
          <a:lstStyle>
            <a:lvl1pPr defTabSz="811213" eaLnBrk="0" hangingPunct="0">
              <a:defRPr sz="1100" i="1">
                <a:solidFill>
                  <a:schemeClr val="tx1"/>
                </a:solidFill>
                <a:latin typeface="Times New Roman" pitchFamily="18" charset="0"/>
              </a:defRPr>
            </a:lvl1pPr>
          </a:lstStyle>
          <a:p>
            <a:endParaRPr lang="en-GB"/>
          </a:p>
        </p:txBody>
      </p:sp>
      <p:sp>
        <p:nvSpPr>
          <p:cNvPr id="2051" name="Rectangle 3"/>
          <p:cNvSpPr>
            <a:spLocks noGrp="1" noChangeArrowheads="1"/>
          </p:cNvSpPr>
          <p:nvPr>
            <p:ph type="dt" idx="1"/>
          </p:nvPr>
        </p:nvSpPr>
        <p:spPr bwMode="auto">
          <a:xfrm>
            <a:off x="4022725" y="12700"/>
            <a:ext cx="3076575" cy="474663"/>
          </a:xfrm>
          <a:prstGeom prst="rect">
            <a:avLst/>
          </a:prstGeom>
          <a:noFill/>
          <a:ln w="9525">
            <a:noFill/>
            <a:miter lim="800000"/>
            <a:headEnd/>
            <a:tailEnd/>
          </a:ln>
          <a:effectLst/>
        </p:spPr>
        <p:txBody>
          <a:bodyPr vert="horz" wrap="square" lIns="20275" tIns="0" rIns="20275" bIns="0" numCol="1" anchor="t" anchorCtr="0" compatLnSpc="1">
            <a:prstTxWarp prst="textNoShape">
              <a:avLst/>
            </a:prstTxWarp>
          </a:bodyPr>
          <a:lstStyle>
            <a:lvl1pPr algn="r" defTabSz="811213" eaLnBrk="0" hangingPunct="0">
              <a:defRPr sz="1100" i="1">
                <a:solidFill>
                  <a:schemeClr val="tx1"/>
                </a:solidFill>
                <a:latin typeface="Times New Roman" pitchFamily="18" charset="0"/>
              </a:defRPr>
            </a:lvl1pPr>
          </a:lstStyle>
          <a:p>
            <a:endParaRPr lang="en-GB"/>
          </a:p>
        </p:txBody>
      </p:sp>
      <p:sp>
        <p:nvSpPr>
          <p:cNvPr id="2052" name="Rectangle 4"/>
          <p:cNvSpPr>
            <a:spLocks noGrp="1" noChangeArrowheads="1"/>
          </p:cNvSpPr>
          <p:nvPr>
            <p:ph type="ftr" sz="quarter" idx="4"/>
          </p:nvPr>
        </p:nvSpPr>
        <p:spPr bwMode="auto">
          <a:xfrm>
            <a:off x="0" y="9742488"/>
            <a:ext cx="3076575" cy="474662"/>
          </a:xfrm>
          <a:prstGeom prst="rect">
            <a:avLst/>
          </a:prstGeom>
          <a:noFill/>
          <a:ln w="9525">
            <a:noFill/>
            <a:miter lim="800000"/>
            <a:headEnd/>
            <a:tailEnd/>
          </a:ln>
          <a:effectLst/>
        </p:spPr>
        <p:txBody>
          <a:bodyPr vert="horz" wrap="square" lIns="20275" tIns="0" rIns="20275" bIns="0" numCol="1" anchor="b" anchorCtr="0" compatLnSpc="1">
            <a:prstTxWarp prst="textNoShape">
              <a:avLst/>
            </a:prstTxWarp>
          </a:bodyPr>
          <a:lstStyle>
            <a:lvl1pPr defTabSz="811213" eaLnBrk="0" hangingPunct="0">
              <a:defRPr sz="1100" i="1">
                <a:solidFill>
                  <a:schemeClr val="tx1"/>
                </a:solidFill>
                <a:latin typeface="Times New Roman" pitchFamily="18" charset="0"/>
              </a:defRPr>
            </a:lvl1pPr>
          </a:lstStyle>
          <a:p>
            <a:endParaRPr lang="en-GB"/>
          </a:p>
        </p:txBody>
      </p:sp>
      <p:sp>
        <p:nvSpPr>
          <p:cNvPr id="2053" name="Rectangle 5"/>
          <p:cNvSpPr>
            <a:spLocks noGrp="1" noChangeArrowheads="1"/>
          </p:cNvSpPr>
          <p:nvPr>
            <p:ph type="sldNum" sz="quarter" idx="5"/>
          </p:nvPr>
        </p:nvSpPr>
        <p:spPr bwMode="auto">
          <a:xfrm>
            <a:off x="4022725" y="9742488"/>
            <a:ext cx="3076575" cy="474662"/>
          </a:xfrm>
          <a:prstGeom prst="rect">
            <a:avLst/>
          </a:prstGeom>
          <a:noFill/>
          <a:ln w="9525">
            <a:noFill/>
            <a:miter lim="800000"/>
            <a:headEnd/>
            <a:tailEnd/>
          </a:ln>
          <a:effectLst/>
        </p:spPr>
        <p:txBody>
          <a:bodyPr vert="horz" wrap="square" lIns="20275" tIns="0" rIns="20275" bIns="0" numCol="1" anchor="b" anchorCtr="0" compatLnSpc="1">
            <a:prstTxWarp prst="textNoShape">
              <a:avLst/>
            </a:prstTxWarp>
          </a:bodyPr>
          <a:lstStyle>
            <a:lvl1pPr algn="r" defTabSz="811213" eaLnBrk="0" hangingPunct="0">
              <a:defRPr sz="1100" i="1">
                <a:solidFill>
                  <a:schemeClr val="tx1"/>
                </a:solidFill>
                <a:latin typeface="Times New Roman" pitchFamily="18" charset="0"/>
              </a:defRPr>
            </a:lvl1pPr>
          </a:lstStyle>
          <a:p>
            <a:fld id="{4791745D-79AD-4120-B17E-03A7DEE42CEA}" type="slidenum">
              <a:rPr lang="en-GB"/>
              <a:pPr/>
              <a:t>‹#›</a:t>
            </a:fld>
            <a:endParaRPr lang="en-GB"/>
          </a:p>
        </p:txBody>
      </p:sp>
      <p:sp>
        <p:nvSpPr>
          <p:cNvPr id="2054" name="Rectangle 6"/>
          <p:cNvSpPr>
            <a:spLocks noGrp="1" noChangeArrowheads="1"/>
          </p:cNvSpPr>
          <p:nvPr>
            <p:ph type="body" sz="quarter" idx="3"/>
          </p:nvPr>
        </p:nvSpPr>
        <p:spPr bwMode="auto">
          <a:xfrm>
            <a:off x="946150" y="4875213"/>
            <a:ext cx="5207000" cy="4622800"/>
          </a:xfrm>
          <a:prstGeom prst="rect">
            <a:avLst/>
          </a:prstGeom>
          <a:noFill/>
          <a:ln w="9525">
            <a:noFill/>
            <a:miter lim="800000"/>
            <a:headEnd/>
            <a:tailEnd/>
          </a:ln>
          <a:effectLst/>
        </p:spPr>
        <p:txBody>
          <a:bodyPr vert="horz" wrap="square" lIns="97995" tIns="48998" rIns="97995" bIns="4899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055" name="Rectangle 7"/>
          <p:cNvSpPr>
            <a:spLocks noGrp="1" noRot="1" noChangeAspect="1" noChangeArrowheads="1" noTextEdit="1"/>
          </p:cNvSpPr>
          <p:nvPr>
            <p:ph type="sldImg" idx="2"/>
          </p:nvPr>
        </p:nvSpPr>
        <p:spPr bwMode="auto">
          <a:xfrm>
            <a:off x="1166813" y="893763"/>
            <a:ext cx="4765675" cy="3573462"/>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1187707686"/>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ln>
                  <a:noFill/>
                </a:ln>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3"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239256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Full image teas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8" name="Text Placeholder 28"/>
          <p:cNvSpPr>
            <a:spLocks noGrp="1"/>
          </p:cNvSpPr>
          <p:nvPr>
            <p:ph type="body" sz="quarter" idx="15"/>
          </p:nvPr>
        </p:nvSpPr>
        <p:spPr>
          <a:xfrm>
            <a:off x="251520" y="2767056"/>
            <a:ext cx="8149041" cy="636647"/>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21" name="Slide Number Placeholder 4"/>
          <p:cNvSpPr>
            <a:spLocks noGrp="1"/>
          </p:cNvSpPr>
          <p:nvPr>
            <p:ph type="sldNum" sz="quarter" idx="12"/>
          </p:nvPr>
        </p:nvSpPr>
        <p:spPr>
          <a:xfrm>
            <a:off x="4239506" y="6515719"/>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1487009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About DHI">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4" name="Footer Placeholder 3"/>
          <p:cNvSpPr>
            <a:spLocks noGrp="1"/>
          </p:cNvSpPr>
          <p:nvPr>
            <p:ph type="ftr" sz="quarter" idx="11"/>
          </p:nvPr>
        </p:nvSpPr>
        <p:spPr/>
        <p:txBody>
          <a:bodyPr/>
          <a:lstStyle>
            <a:lvl1pPr>
              <a:defRPr>
                <a:solidFill>
                  <a:schemeClr val="bg1"/>
                </a:solidFill>
              </a:defRPr>
            </a:lvl1p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12" name="TextBox 11"/>
          <p:cNvSpPr txBox="1"/>
          <p:nvPr/>
        </p:nvSpPr>
        <p:spPr>
          <a:xfrm>
            <a:off x="251520" y="1589742"/>
            <a:ext cx="8568952" cy="4123764"/>
          </a:xfrm>
          <a:prstGeom prst="rect">
            <a:avLst/>
          </a:prstGeom>
        </p:spPr>
        <p:txBody>
          <a:bodyPr vert="horz" lIns="0" tIns="0" rIns="0" bIns="0" rtlCol="0">
            <a:noAutofit/>
          </a:bodyPr>
          <a:lstStyle>
            <a:lvl1pPr lvl="0" indent="0">
              <a:spcBef>
                <a:spcPct val="20000"/>
              </a:spcBef>
              <a:buFont typeface="Arial" pitchFamily="34" charset="0"/>
              <a:buNone/>
              <a:defRPr sz="1400">
                <a:solidFill>
                  <a:schemeClr val="bg1"/>
                </a:solidFill>
              </a:defRPr>
            </a:lvl1pPr>
            <a:lvl2pPr marL="358775" indent="-176213">
              <a:spcBef>
                <a:spcPct val="20000"/>
              </a:spcBef>
              <a:buFont typeface="Arial" pitchFamily="34" charset="0"/>
              <a:buChar char="•"/>
              <a:defRPr sz="1200">
                <a:solidFill>
                  <a:schemeClr val="bg1"/>
                </a:solidFill>
              </a:defRPr>
            </a:lvl2pPr>
            <a:lvl3pPr marL="541338" indent="-182563">
              <a:spcBef>
                <a:spcPct val="20000"/>
              </a:spcBef>
              <a:buFont typeface="Arial" pitchFamily="34" charset="0"/>
              <a:buChar char="•"/>
              <a:defRPr sz="1100">
                <a:solidFill>
                  <a:schemeClr val="bg1"/>
                </a:solidFill>
              </a:defRPr>
            </a:lvl3pPr>
            <a:lvl4pPr marL="717550" indent="-176213">
              <a:spcBef>
                <a:spcPct val="20000"/>
              </a:spcBef>
              <a:buFont typeface="Arial" pitchFamily="34" charset="0"/>
              <a:buChar char="•"/>
              <a:defRPr sz="1050">
                <a:solidFill>
                  <a:schemeClr val="bg1"/>
                </a:solidFill>
              </a:defRPr>
            </a:lvl4pPr>
            <a:lvl5pPr marL="900113" indent="-182563">
              <a:spcBef>
                <a:spcPct val="20000"/>
              </a:spcBef>
              <a:buFont typeface="Arial" pitchFamily="34" charset="0"/>
              <a:buChar char="•"/>
              <a:defRPr sz="1000">
                <a:solidFill>
                  <a:schemeClr val="bg1"/>
                </a:solidFill>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lvl="0"/>
            <a:r>
              <a:rPr lang="en-US" sz="2000" noProof="0" dirty="0" smtClean="0">
                <a:solidFill>
                  <a:schemeClr val="bg1"/>
                </a:solidFill>
              </a:rPr>
              <a:t>DHI are the first people you should call when you have a tough challenge to solve in a water environment.</a:t>
            </a:r>
          </a:p>
          <a:p>
            <a:pPr lvl="0"/>
            <a:endParaRPr lang="en-US" sz="2000" noProof="0" dirty="0" smtClean="0">
              <a:solidFill>
                <a:schemeClr val="bg1"/>
              </a:solidFill>
            </a:endParaRPr>
          </a:p>
          <a:p>
            <a:pPr lvl="0"/>
            <a:r>
              <a:rPr lang="en-US" sz="2000" noProof="0" dirty="0" smtClean="0">
                <a:solidFill>
                  <a:schemeClr val="bg1"/>
                </a:solidFill>
              </a:rPr>
              <a:t>In the world of water, our knowledge is second-to-none, and we strive to make it globally accessible to clients and partners. </a:t>
            </a:r>
          </a:p>
          <a:p>
            <a:pPr lvl="0"/>
            <a:endParaRPr lang="en-US" sz="2000" noProof="0" dirty="0" smtClean="0">
              <a:solidFill>
                <a:schemeClr val="bg1"/>
              </a:solidFill>
            </a:endParaRPr>
          </a:p>
          <a:p>
            <a:pPr lvl="0"/>
            <a:r>
              <a:rPr lang="en-US" sz="2000" noProof="0" dirty="0" smtClean="0">
                <a:solidFill>
                  <a:schemeClr val="bg1"/>
                </a:solidFill>
              </a:rPr>
              <a:t>So whether you need to save water, share it fairly, improve its quality, quantify its impact or manage its flow, we can help. Our knowledge, combined with our team’s expertise and the power of our technology, hold the key to unlocking the right solution. </a:t>
            </a:r>
          </a:p>
        </p:txBody>
      </p:sp>
      <p:sp>
        <p:nvSpPr>
          <p:cNvPr id="2" name="Title 1"/>
          <p:cNvSpPr>
            <a:spLocks noGrp="1"/>
          </p:cNvSpPr>
          <p:nvPr>
            <p:ph type="title"/>
          </p:nvPr>
        </p:nvSpPr>
        <p:spPr/>
        <p:txBody>
          <a:bodyPr/>
          <a:lstStyle/>
          <a:p>
            <a:r>
              <a:rPr lang="en-US" smtClean="0"/>
              <a:t>Click to edit Master title style</a:t>
            </a:r>
            <a:endParaRPr lang="en-GB"/>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2232741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hank you">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10"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11"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17" name="Slide Number Placeholder 4"/>
          <p:cNvSpPr>
            <a:spLocks noGrp="1"/>
          </p:cNvSpPr>
          <p:nvPr>
            <p:ph type="sldNum" sz="quarter" idx="12"/>
          </p:nvPr>
        </p:nvSpPr>
        <p:spPr>
          <a:xfrm>
            <a:off x="4239506" y="6515719"/>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8" name="Footer Placeholder 3"/>
          <p:cNvSpPr>
            <a:spLocks noGrp="1"/>
          </p:cNvSpPr>
          <p:nvPr>
            <p:ph type="ftr" sz="quarter" idx="11"/>
          </p:nvPr>
        </p:nvSpPr>
        <p:spPr>
          <a:xfrm>
            <a:off x="251520" y="6515719"/>
            <a:ext cx="1416133" cy="176811"/>
          </a:xfrm>
        </p:spPr>
        <p:txBody>
          <a:bodyPr/>
          <a:lstStyle>
            <a:lvl1pPr>
              <a:defRPr>
                <a:solidFill>
                  <a:schemeClr val="bg1"/>
                </a:solidFill>
              </a:defRPr>
            </a:lvl1pPr>
          </a:lstStyle>
          <a:p>
            <a:r>
              <a:rPr lang="en-GB" noProof="0" smtClean="0"/>
              <a:t>© DHI</a:t>
            </a:r>
            <a:endParaRPr lang="en-GB" noProof="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1694792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950" y="692150"/>
            <a:ext cx="4387850" cy="6049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692150"/>
            <a:ext cx="4387850" cy="6049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ver">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3"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2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smtClean="0"/>
              <a:t>Presenter’s name</a:t>
            </a:r>
            <a:endParaRPr lang="en-GB" noProof="0"/>
          </a:p>
        </p:txBody>
      </p:sp>
      <p:sp>
        <p:nvSpPr>
          <p:cNvPr id="19" name="Slide Number Placeholder 4"/>
          <p:cNvSpPr>
            <a:spLocks noGrp="1"/>
          </p:cNvSpPr>
          <p:nvPr>
            <p:ph type="sldNum" sz="quarter" idx="12"/>
          </p:nvPr>
        </p:nvSpPr>
        <p:spPr>
          <a:xfrm>
            <a:off x="4239506" y="6507853"/>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30379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genda">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4" name="Footer Placeholder 3"/>
          <p:cNvSpPr>
            <a:spLocks noGrp="1"/>
          </p:cNvSpPr>
          <p:nvPr>
            <p:ph type="ftr" sz="quarter" idx="11"/>
          </p:nvPr>
        </p:nvSpPr>
        <p:spPr/>
        <p:txBody>
          <a:bodyPr/>
          <a:lstStyle>
            <a:lvl1pPr>
              <a:defRPr>
                <a:solidFill>
                  <a:schemeClr val="bg1"/>
                </a:solidFill>
              </a:defRPr>
            </a:lvl1p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11" name="Text Placeholder 10"/>
          <p:cNvSpPr>
            <a:spLocks noGrp="1"/>
          </p:cNvSpPr>
          <p:nvPr>
            <p:ph type="body" sz="quarter" idx="14"/>
          </p:nvPr>
        </p:nvSpPr>
        <p:spPr>
          <a:xfrm>
            <a:off x="251521" y="1189653"/>
            <a:ext cx="8670772" cy="468761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 name="Title 1"/>
          <p:cNvSpPr>
            <a:spLocks noGrp="1"/>
          </p:cNvSpPr>
          <p:nvPr>
            <p:ph type="title"/>
          </p:nvPr>
        </p:nvSpPr>
        <p:spPr>
          <a:xfrm>
            <a:off x="251520" y="227585"/>
            <a:ext cx="8670773" cy="600883"/>
          </a:xfrm>
        </p:spPr>
        <p:txBody>
          <a:bodyPr/>
          <a:lstStyle/>
          <a:p>
            <a:r>
              <a:rPr lang="en-US" smtClean="0"/>
              <a:t>Click to edit Master title style</a:t>
            </a:r>
            <a:endParaRPr lang="en-GB"/>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86760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Divider A">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278810" y="398662"/>
            <a:ext cx="8588375" cy="5915025"/>
          </a:xfrm>
          <a:custGeom>
            <a:avLst/>
            <a:gdLst>
              <a:gd name="T0" fmla="*/ 0 w 5410"/>
              <a:gd name="T1" fmla="*/ 80 h 3726"/>
              <a:gd name="T2" fmla="*/ 0 w 5410"/>
              <a:gd name="T3" fmla="*/ 80 h 3726"/>
              <a:gd name="T4" fmla="*/ 2 w 5410"/>
              <a:gd name="T5" fmla="*/ 64 h 3726"/>
              <a:gd name="T6" fmla="*/ 8 w 5410"/>
              <a:gd name="T7" fmla="*/ 50 h 3726"/>
              <a:gd name="T8" fmla="*/ 14 w 5410"/>
              <a:gd name="T9" fmla="*/ 36 h 3726"/>
              <a:gd name="T10" fmla="*/ 24 w 5410"/>
              <a:gd name="T11" fmla="*/ 24 h 3726"/>
              <a:gd name="T12" fmla="*/ 36 w 5410"/>
              <a:gd name="T13" fmla="*/ 14 h 3726"/>
              <a:gd name="T14" fmla="*/ 50 w 5410"/>
              <a:gd name="T15" fmla="*/ 6 h 3726"/>
              <a:gd name="T16" fmla="*/ 66 w 5410"/>
              <a:gd name="T17" fmla="*/ 2 h 3726"/>
              <a:gd name="T18" fmla="*/ 82 w 5410"/>
              <a:gd name="T19" fmla="*/ 0 h 3726"/>
              <a:gd name="T20" fmla="*/ 5320 w 5410"/>
              <a:gd name="T21" fmla="*/ 0 h 3726"/>
              <a:gd name="T22" fmla="*/ 5320 w 5410"/>
              <a:gd name="T23" fmla="*/ 0 h 3726"/>
              <a:gd name="T24" fmla="*/ 5338 w 5410"/>
              <a:gd name="T25" fmla="*/ 2 h 3726"/>
              <a:gd name="T26" fmla="*/ 5354 w 5410"/>
              <a:gd name="T27" fmla="*/ 6 h 3726"/>
              <a:gd name="T28" fmla="*/ 5368 w 5410"/>
              <a:gd name="T29" fmla="*/ 14 h 3726"/>
              <a:gd name="T30" fmla="*/ 5382 w 5410"/>
              <a:gd name="T31" fmla="*/ 24 h 3726"/>
              <a:gd name="T32" fmla="*/ 5394 w 5410"/>
              <a:gd name="T33" fmla="*/ 36 h 3726"/>
              <a:gd name="T34" fmla="*/ 5402 w 5410"/>
              <a:gd name="T35" fmla="*/ 50 h 3726"/>
              <a:gd name="T36" fmla="*/ 5408 w 5410"/>
              <a:gd name="T37" fmla="*/ 64 h 3726"/>
              <a:gd name="T38" fmla="*/ 5410 w 5410"/>
              <a:gd name="T39" fmla="*/ 80 h 3726"/>
              <a:gd name="T40" fmla="*/ 5410 w 5410"/>
              <a:gd name="T41" fmla="*/ 80 h 3726"/>
              <a:gd name="T42" fmla="*/ 5410 w 5410"/>
              <a:gd name="T43" fmla="*/ 2618 h 3726"/>
              <a:gd name="T44" fmla="*/ 5410 w 5410"/>
              <a:gd name="T45" fmla="*/ 2618 h 3726"/>
              <a:gd name="T46" fmla="*/ 5410 w 5410"/>
              <a:gd name="T47" fmla="*/ 2638 h 3726"/>
              <a:gd name="T48" fmla="*/ 5408 w 5410"/>
              <a:gd name="T49" fmla="*/ 2660 h 3726"/>
              <a:gd name="T50" fmla="*/ 5406 w 5410"/>
              <a:gd name="T51" fmla="*/ 2686 h 3726"/>
              <a:gd name="T52" fmla="*/ 5398 w 5410"/>
              <a:gd name="T53" fmla="*/ 2716 h 3726"/>
              <a:gd name="T54" fmla="*/ 5388 w 5410"/>
              <a:gd name="T55" fmla="*/ 2746 h 3726"/>
              <a:gd name="T56" fmla="*/ 5380 w 5410"/>
              <a:gd name="T57" fmla="*/ 2762 h 3726"/>
              <a:gd name="T58" fmla="*/ 5370 w 5410"/>
              <a:gd name="T59" fmla="*/ 2776 h 3726"/>
              <a:gd name="T60" fmla="*/ 5360 w 5410"/>
              <a:gd name="T61" fmla="*/ 2792 h 3726"/>
              <a:gd name="T62" fmla="*/ 5346 w 5410"/>
              <a:gd name="T63" fmla="*/ 2806 h 3726"/>
              <a:gd name="T64" fmla="*/ 5332 w 5410"/>
              <a:gd name="T65" fmla="*/ 2820 h 3726"/>
              <a:gd name="T66" fmla="*/ 5314 w 5410"/>
              <a:gd name="T67" fmla="*/ 2834 h 3726"/>
              <a:gd name="T68" fmla="*/ 4080 w 5410"/>
              <a:gd name="T69" fmla="*/ 3564 h 3726"/>
              <a:gd name="T70" fmla="*/ 4080 w 5410"/>
              <a:gd name="T71" fmla="*/ 3564 h 3726"/>
              <a:gd name="T72" fmla="*/ 4042 w 5410"/>
              <a:gd name="T73" fmla="*/ 3590 h 3726"/>
              <a:gd name="T74" fmla="*/ 4002 w 5410"/>
              <a:gd name="T75" fmla="*/ 3612 h 3726"/>
              <a:gd name="T76" fmla="*/ 3966 w 5410"/>
              <a:gd name="T77" fmla="*/ 3632 h 3726"/>
              <a:gd name="T78" fmla="*/ 3928 w 5410"/>
              <a:gd name="T79" fmla="*/ 3650 h 3726"/>
              <a:gd name="T80" fmla="*/ 3892 w 5410"/>
              <a:gd name="T81" fmla="*/ 3666 h 3726"/>
              <a:gd name="T82" fmla="*/ 3858 w 5410"/>
              <a:gd name="T83" fmla="*/ 3680 h 3726"/>
              <a:gd name="T84" fmla="*/ 3824 w 5410"/>
              <a:gd name="T85" fmla="*/ 3690 h 3726"/>
              <a:gd name="T86" fmla="*/ 3790 w 5410"/>
              <a:gd name="T87" fmla="*/ 3700 h 3726"/>
              <a:gd name="T88" fmla="*/ 3756 w 5410"/>
              <a:gd name="T89" fmla="*/ 3708 h 3726"/>
              <a:gd name="T90" fmla="*/ 3724 w 5410"/>
              <a:gd name="T91" fmla="*/ 3714 h 3726"/>
              <a:gd name="T92" fmla="*/ 3690 w 5410"/>
              <a:gd name="T93" fmla="*/ 3718 h 3726"/>
              <a:gd name="T94" fmla="*/ 3658 w 5410"/>
              <a:gd name="T95" fmla="*/ 3722 h 3726"/>
              <a:gd name="T96" fmla="*/ 3592 w 5410"/>
              <a:gd name="T97" fmla="*/ 3726 h 3726"/>
              <a:gd name="T98" fmla="*/ 3526 w 5410"/>
              <a:gd name="T99" fmla="*/ 3726 h 3726"/>
              <a:gd name="T100" fmla="*/ 82 w 5410"/>
              <a:gd name="T101" fmla="*/ 3726 h 3726"/>
              <a:gd name="T102" fmla="*/ 82 w 5410"/>
              <a:gd name="T103" fmla="*/ 3726 h 3726"/>
              <a:gd name="T104" fmla="*/ 66 w 5410"/>
              <a:gd name="T105" fmla="*/ 3726 h 3726"/>
              <a:gd name="T106" fmla="*/ 50 w 5410"/>
              <a:gd name="T107" fmla="*/ 3720 h 3726"/>
              <a:gd name="T108" fmla="*/ 36 w 5410"/>
              <a:gd name="T109" fmla="*/ 3712 h 3726"/>
              <a:gd name="T110" fmla="*/ 24 w 5410"/>
              <a:gd name="T111" fmla="*/ 3704 h 3726"/>
              <a:gd name="T112" fmla="*/ 14 w 5410"/>
              <a:gd name="T113" fmla="*/ 3692 h 3726"/>
              <a:gd name="T114" fmla="*/ 8 w 5410"/>
              <a:gd name="T115" fmla="*/ 3678 h 3726"/>
              <a:gd name="T116" fmla="*/ 2 w 5410"/>
              <a:gd name="T117" fmla="*/ 3662 h 3726"/>
              <a:gd name="T118" fmla="*/ 0 w 5410"/>
              <a:gd name="T119" fmla="*/ 3646 h 3726"/>
              <a:gd name="T120" fmla="*/ 0 w 5410"/>
              <a:gd name="T121" fmla="*/ 1012 h 3726"/>
              <a:gd name="T122" fmla="*/ 0 w 5410"/>
              <a:gd name="T123" fmla="*/ 1012 h 3726"/>
              <a:gd name="T124" fmla="*/ 0 w 5410"/>
              <a:gd name="T125" fmla="*/ 80 h 3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10" h="3726">
                <a:moveTo>
                  <a:pt x="0" y="80"/>
                </a:moveTo>
                <a:lnTo>
                  <a:pt x="0" y="80"/>
                </a:lnTo>
                <a:lnTo>
                  <a:pt x="2" y="64"/>
                </a:lnTo>
                <a:lnTo>
                  <a:pt x="8" y="50"/>
                </a:lnTo>
                <a:lnTo>
                  <a:pt x="14" y="36"/>
                </a:lnTo>
                <a:lnTo>
                  <a:pt x="24" y="24"/>
                </a:lnTo>
                <a:lnTo>
                  <a:pt x="36" y="14"/>
                </a:lnTo>
                <a:lnTo>
                  <a:pt x="50" y="6"/>
                </a:lnTo>
                <a:lnTo>
                  <a:pt x="66" y="2"/>
                </a:lnTo>
                <a:lnTo>
                  <a:pt x="82" y="0"/>
                </a:lnTo>
                <a:lnTo>
                  <a:pt x="5320" y="0"/>
                </a:lnTo>
                <a:lnTo>
                  <a:pt x="5320" y="0"/>
                </a:lnTo>
                <a:lnTo>
                  <a:pt x="5338" y="2"/>
                </a:lnTo>
                <a:lnTo>
                  <a:pt x="5354" y="6"/>
                </a:lnTo>
                <a:lnTo>
                  <a:pt x="5368" y="14"/>
                </a:lnTo>
                <a:lnTo>
                  <a:pt x="5382" y="24"/>
                </a:lnTo>
                <a:lnTo>
                  <a:pt x="5394" y="36"/>
                </a:lnTo>
                <a:lnTo>
                  <a:pt x="5402" y="50"/>
                </a:lnTo>
                <a:lnTo>
                  <a:pt x="5408" y="64"/>
                </a:lnTo>
                <a:lnTo>
                  <a:pt x="5410" y="80"/>
                </a:lnTo>
                <a:lnTo>
                  <a:pt x="5410" y="80"/>
                </a:lnTo>
                <a:lnTo>
                  <a:pt x="5410" y="2618"/>
                </a:lnTo>
                <a:lnTo>
                  <a:pt x="5410" y="2618"/>
                </a:lnTo>
                <a:lnTo>
                  <a:pt x="5410" y="2638"/>
                </a:lnTo>
                <a:lnTo>
                  <a:pt x="5408" y="2660"/>
                </a:lnTo>
                <a:lnTo>
                  <a:pt x="5406" y="2686"/>
                </a:lnTo>
                <a:lnTo>
                  <a:pt x="5398" y="2716"/>
                </a:lnTo>
                <a:lnTo>
                  <a:pt x="5388" y="2746"/>
                </a:lnTo>
                <a:lnTo>
                  <a:pt x="5380" y="2762"/>
                </a:lnTo>
                <a:lnTo>
                  <a:pt x="5370" y="2776"/>
                </a:lnTo>
                <a:lnTo>
                  <a:pt x="5360" y="2792"/>
                </a:lnTo>
                <a:lnTo>
                  <a:pt x="5346" y="2806"/>
                </a:lnTo>
                <a:lnTo>
                  <a:pt x="5332" y="2820"/>
                </a:lnTo>
                <a:lnTo>
                  <a:pt x="5314" y="2834"/>
                </a:lnTo>
                <a:lnTo>
                  <a:pt x="4080" y="3564"/>
                </a:lnTo>
                <a:lnTo>
                  <a:pt x="4080" y="3564"/>
                </a:lnTo>
                <a:lnTo>
                  <a:pt x="4042" y="3590"/>
                </a:lnTo>
                <a:lnTo>
                  <a:pt x="4002" y="3612"/>
                </a:lnTo>
                <a:lnTo>
                  <a:pt x="3966" y="3632"/>
                </a:lnTo>
                <a:lnTo>
                  <a:pt x="3928" y="3650"/>
                </a:lnTo>
                <a:lnTo>
                  <a:pt x="3892" y="3666"/>
                </a:lnTo>
                <a:lnTo>
                  <a:pt x="3858" y="3680"/>
                </a:lnTo>
                <a:lnTo>
                  <a:pt x="3824" y="3690"/>
                </a:lnTo>
                <a:lnTo>
                  <a:pt x="3790" y="3700"/>
                </a:lnTo>
                <a:lnTo>
                  <a:pt x="3756" y="3708"/>
                </a:lnTo>
                <a:lnTo>
                  <a:pt x="3724" y="3714"/>
                </a:lnTo>
                <a:lnTo>
                  <a:pt x="3690" y="3718"/>
                </a:lnTo>
                <a:lnTo>
                  <a:pt x="3658" y="3722"/>
                </a:lnTo>
                <a:lnTo>
                  <a:pt x="3592" y="3726"/>
                </a:lnTo>
                <a:lnTo>
                  <a:pt x="3526" y="3726"/>
                </a:lnTo>
                <a:lnTo>
                  <a:pt x="82" y="3726"/>
                </a:lnTo>
                <a:lnTo>
                  <a:pt x="82" y="3726"/>
                </a:lnTo>
                <a:lnTo>
                  <a:pt x="66" y="3726"/>
                </a:lnTo>
                <a:lnTo>
                  <a:pt x="50" y="3720"/>
                </a:lnTo>
                <a:lnTo>
                  <a:pt x="36" y="3712"/>
                </a:lnTo>
                <a:lnTo>
                  <a:pt x="24" y="3704"/>
                </a:lnTo>
                <a:lnTo>
                  <a:pt x="14" y="3692"/>
                </a:lnTo>
                <a:lnTo>
                  <a:pt x="8" y="3678"/>
                </a:lnTo>
                <a:lnTo>
                  <a:pt x="2" y="3662"/>
                </a:lnTo>
                <a:lnTo>
                  <a:pt x="0" y="3646"/>
                </a:lnTo>
                <a:lnTo>
                  <a:pt x="0" y="1012"/>
                </a:lnTo>
                <a:lnTo>
                  <a:pt x="0" y="1012"/>
                </a:lnTo>
                <a:lnTo>
                  <a:pt x="0" y="80"/>
                </a:lnTo>
                <a:close/>
              </a:path>
            </a:pathLst>
          </a:custGeom>
          <a:gradFill>
            <a:gsLst>
              <a:gs pos="44000">
                <a:srgbClr val="004164"/>
              </a:gs>
              <a:gs pos="100000">
                <a:srgbClr val="0073A4"/>
              </a:gs>
            </a:gsLst>
            <a:lin ang="0" scaled="1"/>
          </a:gradFill>
          <a:ln w="19050">
            <a:solidFill>
              <a:schemeClr val="bg1"/>
            </a:solidFill>
          </a:ln>
        </p:spPr>
        <p:txBody>
          <a:bodyPr lIns="288000" tIns="288000" bIns="0" anchor="t" anchorCtr="0">
            <a:normAutofit/>
          </a:bodyPr>
          <a:lstStyle>
            <a:lvl1pPr algn="l">
              <a:lnSpc>
                <a:spcPct val="90000"/>
              </a:lnSpc>
              <a:defRPr sz="5400" b="1" cap="none" baseline="0">
                <a:solidFill>
                  <a:schemeClr val="bg1"/>
                </a:solidFill>
              </a:defRPr>
            </a:lvl1pPr>
          </a:lstStyle>
          <a:p>
            <a:r>
              <a:rPr lang="en-GB" noProof="0" dirty="0" smtClean="0"/>
              <a:t>01. (Add section)</a:t>
            </a:r>
            <a:endParaRPr lang="en-GB" noProof="0" dirty="0"/>
          </a:p>
        </p:txBody>
      </p:sp>
      <p:sp>
        <p:nvSpPr>
          <p:cNvPr id="19" name="Text Placeholder 28"/>
          <p:cNvSpPr>
            <a:spLocks noGrp="1"/>
          </p:cNvSpPr>
          <p:nvPr>
            <p:ph type="body" sz="quarter" idx="13"/>
          </p:nvPr>
        </p:nvSpPr>
        <p:spPr>
          <a:xfrm>
            <a:off x="554039" y="3506174"/>
            <a:ext cx="8035925" cy="636647"/>
          </a:xfrm>
        </p:spPr>
        <p:txBody>
          <a:bodyPr/>
          <a:lstStyle>
            <a:lvl1pPr marL="0" indent="0">
              <a:buNone/>
              <a:defRPr sz="20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20" name="Text Placeholder 28"/>
          <p:cNvSpPr>
            <a:spLocks noGrp="1"/>
          </p:cNvSpPr>
          <p:nvPr>
            <p:ph type="body" sz="quarter" idx="15"/>
          </p:nvPr>
        </p:nvSpPr>
        <p:spPr>
          <a:xfrm>
            <a:off x="554039" y="2767057"/>
            <a:ext cx="8035925" cy="636647"/>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14" name="Footer Placeholder 3"/>
          <p:cNvSpPr>
            <a:spLocks noGrp="1"/>
          </p:cNvSpPr>
          <p:nvPr>
            <p:ph type="ftr" sz="quarter" idx="11"/>
          </p:nvPr>
        </p:nvSpPr>
        <p:spPr>
          <a:xfrm>
            <a:off x="554182" y="6515719"/>
            <a:ext cx="1416133" cy="176811"/>
          </a:xfrm>
        </p:spPr>
        <p:txBody>
          <a:bodyPr/>
          <a:lstStyle/>
          <a:p>
            <a:r>
              <a:rPr lang="en-GB" noProof="0" smtClean="0"/>
              <a:t>© DHI</a:t>
            </a:r>
            <a:endParaRPr lang="en-GB" noProof="0"/>
          </a:p>
        </p:txBody>
      </p:sp>
      <p:sp>
        <p:nvSpPr>
          <p:cNvPr id="15"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endParaRPr lang="en-GB" noProof="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6800" y="5936400"/>
            <a:ext cx="1357200" cy="940881"/>
          </a:xfrm>
          <a:prstGeom prst="rect">
            <a:avLst/>
          </a:prstGeom>
        </p:spPr>
      </p:pic>
    </p:spTree>
    <p:extLst>
      <p:ext uri="{BB962C8B-B14F-4D97-AF65-F5344CB8AC3E}">
        <p14:creationId xmlns:p14="http://schemas.microsoft.com/office/powerpoint/2010/main" val="2595110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7" name="Content Placeholder 6"/>
          <p:cNvSpPr>
            <a:spLocks noGrp="1"/>
          </p:cNvSpPr>
          <p:nvPr>
            <p:ph sz="quarter" idx="13"/>
          </p:nvPr>
        </p:nvSpPr>
        <p:spPr>
          <a:xfrm>
            <a:off x="251520" y="1189653"/>
            <a:ext cx="8640959" cy="5119667"/>
          </a:xfrm>
        </p:spPr>
        <p:txBody>
          <a:bodyPr/>
          <a:lstStyle>
            <a:lvl1pPr>
              <a:defRPr sz="2000">
                <a:solidFill>
                  <a:schemeClr val="bg1"/>
                </a:solidFill>
              </a:defRPr>
            </a:lvl1pPr>
            <a:lvl2pPr marL="540000" indent="-270000">
              <a:buFont typeface="Arial" pitchFamily="34" charset="0"/>
              <a:buChar char="−"/>
              <a:defRPr sz="2000">
                <a:solidFill>
                  <a:schemeClr val="bg1"/>
                </a:solidFill>
              </a:defRPr>
            </a:lvl2pPr>
            <a:lvl3pPr marL="810000" indent="-270000">
              <a:buFont typeface="Arial" pitchFamily="34" charset="0"/>
              <a:buChar char="•"/>
              <a:defRPr sz="2000" baseline="0">
                <a:solidFill>
                  <a:schemeClr val="bg1"/>
                </a:solidFill>
              </a:defRPr>
            </a:lvl3pPr>
            <a:lvl4pPr marL="1080000" indent="-270000">
              <a:buFont typeface="Arial" pitchFamily="34" charset="0"/>
              <a:buChar cha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9" name="Footer Placeholder 3"/>
          <p:cNvSpPr>
            <a:spLocks noGrp="1"/>
          </p:cNvSpPr>
          <p:nvPr>
            <p:ph type="ftr" sz="quarter" idx="11"/>
          </p:nvPr>
        </p:nvSpPr>
        <p:spPr>
          <a:xfrm>
            <a:off x="554182" y="6515719"/>
            <a:ext cx="1416133" cy="176811"/>
          </a:xfrm>
        </p:spPr>
        <p:txBody>
          <a:bodyPr/>
          <a:lstStyle/>
          <a:p>
            <a:r>
              <a:rPr lang="en-GB" noProof="0" smtClean="0"/>
              <a:t>© DHI</a:t>
            </a:r>
            <a:endParaRPr lang="en-GB" noProof="0"/>
          </a:p>
        </p:txBody>
      </p:sp>
      <p:sp>
        <p:nvSpPr>
          <p:cNvPr id="10"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r>
              <a:rPr lang="en-GB" noProof="0" smtClean="0"/>
              <a:t>  </a:t>
            </a:r>
            <a:endParaRPr lang="en-GB" noProof="0"/>
          </a:p>
        </p:txBody>
      </p:sp>
    </p:spTree>
    <p:extLst>
      <p:ext uri="{BB962C8B-B14F-4D97-AF65-F5344CB8AC3E}">
        <p14:creationId xmlns:p14="http://schemas.microsoft.com/office/powerpoint/2010/main" val="3146727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7" name="Content Placeholder 6"/>
          <p:cNvSpPr>
            <a:spLocks noGrp="1"/>
          </p:cNvSpPr>
          <p:nvPr>
            <p:ph sz="quarter" idx="13"/>
          </p:nvPr>
        </p:nvSpPr>
        <p:spPr>
          <a:xfrm>
            <a:off x="251520" y="1189653"/>
            <a:ext cx="4043463" cy="4523853"/>
          </a:xfrm>
        </p:spPr>
        <p:txBody>
          <a:bodyPr/>
          <a:lstStyle>
            <a:lvl1pPr>
              <a:defRPr sz="2000">
                <a:solidFill>
                  <a:schemeClr val="bg1"/>
                </a:solidFill>
              </a:defRPr>
            </a:lvl1pPr>
            <a:lvl2pPr marL="540000" indent="-270000">
              <a:buFont typeface="Arial" pitchFamily="34" charset="0"/>
              <a:buChar cha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8" name="Content Placeholder 6"/>
          <p:cNvSpPr>
            <a:spLocks noGrp="1"/>
          </p:cNvSpPr>
          <p:nvPr>
            <p:ph sz="quarter" idx="14"/>
          </p:nvPr>
        </p:nvSpPr>
        <p:spPr>
          <a:xfrm>
            <a:off x="4849018" y="1189653"/>
            <a:ext cx="4043461" cy="4523853"/>
          </a:xfrm>
        </p:spPr>
        <p:txBody>
          <a:bodyPr/>
          <a:lstStyle>
            <a:lvl1pPr>
              <a:defRPr sz="2000">
                <a:solidFill>
                  <a:schemeClr val="bg1"/>
                </a:solidFill>
              </a:defRPr>
            </a:lvl1pPr>
            <a:lvl2pP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9" name="Text Placeholder 28"/>
          <p:cNvSpPr>
            <a:spLocks noGrp="1"/>
          </p:cNvSpPr>
          <p:nvPr>
            <p:ph type="body" sz="quarter" idx="21" hasCustomPrompt="1"/>
          </p:nvPr>
        </p:nvSpPr>
        <p:spPr>
          <a:xfrm>
            <a:off x="4849020" y="5814573"/>
            <a:ext cx="4043459"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7416582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10"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5"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spTree>
    <p:extLst>
      <p:ext uri="{BB962C8B-B14F-4D97-AF65-F5344CB8AC3E}">
        <p14:creationId xmlns:p14="http://schemas.microsoft.com/office/powerpoint/2010/main" val="866326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8" name="Picture Placeholder 4"/>
          <p:cNvSpPr>
            <a:spLocks noGrp="1"/>
          </p:cNvSpPr>
          <p:nvPr>
            <p:ph type="pic" sz="quarter" idx="14"/>
          </p:nvPr>
        </p:nvSpPr>
        <p:spPr>
          <a:xfrm>
            <a:off x="251520" y="677335"/>
            <a:ext cx="8640960" cy="5271945"/>
          </a:xfrm>
        </p:spPr>
        <p:txBody>
          <a:bodyPr anchor="ctr" anchorCtr="0"/>
          <a:lstStyle>
            <a:lvl1pPr marL="0" indent="0" algn="ctr">
              <a:buNone/>
              <a:defRPr/>
            </a:lvl1pPr>
          </a:lstStyle>
          <a:p>
            <a:r>
              <a:rPr lang="en-US" noProof="0" smtClean="0"/>
              <a:t>Click icon to add picture</a:t>
            </a:r>
            <a:endParaRPr lang="en-GB" noProof="0"/>
          </a:p>
        </p:txBody>
      </p:sp>
      <p:sp>
        <p:nvSpPr>
          <p:cNvPr id="7" name="Text Placeholder 28"/>
          <p:cNvSpPr>
            <a:spLocks noGrp="1"/>
          </p:cNvSpPr>
          <p:nvPr>
            <p:ph type="body" sz="quarter" idx="18" hasCustomPrompt="1"/>
          </p:nvPr>
        </p:nvSpPr>
        <p:spPr>
          <a:xfrm>
            <a:off x="251520" y="6093296"/>
            <a:ext cx="86409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2129609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7" name="Content Placeholder 6"/>
          <p:cNvSpPr>
            <a:spLocks noGrp="1"/>
          </p:cNvSpPr>
          <p:nvPr>
            <p:ph sz="quarter" idx="13"/>
          </p:nvPr>
        </p:nvSpPr>
        <p:spPr>
          <a:xfrm>
            <a:off x="251520" y="1189652"/>
            <a:ext cx="8640959" cy="3031435"/>
          </a:xfrm>
        </p:spPr>
        <p:txBody>
          <a:bodyPr/>
          <a:lstStyle>
            <a:lvl1pPr>
              <a:defRPr sz="2000">
                <a:solidFill>
                  <a:schemeClr val="bg1"/>
                </a:solidFill>
              </a:defRPr>
            </a:lvl1pPr>
            <a:lvl2pP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8" name="Picture Placeholder 4"/>
          <p:cNvSpPr>
            <a:spLocks noGrp="1"/>
          </p:cNvSpPr>
          <p:nvPr>
            <p:ph type="pic" sz="quarter" idx="14"/>
          </p:nvPr>
        </p:nvSpPr>
        <p:spPr>
          <a:xfrm>
            <a:off x="249764" y="4438029"/>
            <a:ext cx="1796360" cy="1573678"/>
          </a:xfrm>
        </p:spPr>
        <p:txBody>
          <a:bodyPr anchor="ctr" anchorCtr="0"/>
          <a:lstStyle>
            <a:lvl1pPr marL="0" indent="0" algn="ctr">
              <a:buNone/>
              <a:defRPr/>
            </a:lvl1pPr>
          </a:lstStyle>
          <a:p>
            <a:r>
              <a:rPr lang="en-US" noProof="0" smtClean="0"/>
              <a:t>Click icon to add picture</a:t>
            </a:r>
            <a:endParaRPr lang="en-GB" noProof="0" dirty="0"/>
          </a:p>
        </p:txBody>
      </p:sp>
      <p:sp>
        <p:nvSpPr>
          <p:cNvPr id="14" name="Picture Placeholder 4"/>
          <p:cNvSpPr>
            <a:spLocks noGrp="1"/>
          </p:cNvSpPr>
          <p:nvPr>
            <p:ph type="pic" sz="quarter" idx="15"/>
          </p:nvPr>
        </p:nvSpPr>
        <p:spPr>
          <a:xfrm>
            <a:off x="2555776"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5" name="Picture Placeholder 4"/>
          <p:cNvSpPr>
            <a:spLocks noGrp="1"/>
          </p:cNvSpPr>
          <p:nvPr>
            <p:ph type="pic" sz="quarter" idx="16"/>
          </p:nvPr>
        </p:nvSpPr>
        <p:spPr>
          <a:xfrm>
            <a:off x="4827746"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6" name="Picture Placeholder 4"/>
          <p:cNvSpPr>
            <a:spLocks noGrp="1"/>
          </p:cNvSpPr>
          <p:nvPr>
            <p:ph type="pic" sz="quarter" idx="17"/>
          </p:nvPr>
        </p:nvSpPr>
        <p:spPr>
          <a:xfrm>
            <a:off x="7096119"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1" name="Text Placeholder 28"/>
          <p:cNvSpPr>
            <a:spLocks noGrp="1"/>
          </p:cNvSpPr>
          <p:nvPr>
            <p:ph type="body" sz="quarter" idx="18" hasCustomPrompt="1"/>
          </p:nvPr>
        </p:nvSpPr>
        <p:spPr>
          <a:xfrm>
            <a:off x="249764" y="6093296"/>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
        <p:nvSpPr>
          <p:cNvPr id="12" name="Text Placeholder 28"/>
          <p:cNvSpPr>
            <a:spLocks noGrp="1"/>
          </p:cNvSpPr>
          <p:nvPr>
            <p:ph type="body" sz="quarter" idx="19" hasCustomPrompt="1"/>
          </p:nvPr>
        </p:nvSpPr>
        <p:spPr>
          <a:xfrm>
            <a:off x="2555776"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3" name="Text Placeholder 28"/>
          <p:cNvSpPr>
            <a:spLocks noGrp="1"/>
          </p:cNvSpPr>
          <p:nvPr>
            <p:ph type="body" sz="quarter" idx="20" hasCustomPrompt="1"/>
          </p:nvPr>
        </p:nvSpPr>
        <p:spPr>
          <a:xfrm>
            <a:off x="4827746"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7" name="Text Placeholder 28"/>
          <p:cNvSpPr>
            <a:spLocks noGrp="1"/>
          </p:cNvSpPr>
          <p:nvPr>
            <p:ph type="body" sz="quarter" idx="21" hasCustomPrompt="1"/>
          </p:nvPr>
        </p:nvSpPr>
        <p:spPr>
          <a:xfrm>
            <a:off x="7093923"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66825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520" y="227585"/>
            <a:ext cx="7860093" cy="600883"/>
          </a:xfrm>
          <a:prstGeom prst="rect">
            <a:avLst/>
          </a:prstGeom>
        </p:spPr>
        <p:txBody>
          <a:bodyPr vert="horz" lIns="0" tIns="0" rIns="0" bIns="0" rtlCol="0" anchor="b" anchorCtr="0">
            <a:normAutofit/>
          </a:bodyPr>
          <a:lstStyle/>
          <a:p>
            <a:r>
              <a:rPr lang="en-US" noProof="0" smtClean="0"/>
              <a:t>Click to edit Master title style</a:t>
            </a:r>
            <a:endParaRPr lang="en-GB" noProof="0"/>
          </a:p>
        </p:txBody>
      </p:sp>
      <p:sp>
        <p:nvSpPr>
          <p:cNvPr id="3" name="Text Placeholder 2"/>
          <p:cNvSpPr>
            <a:spLocks noGrp="1"/>
          </p:cNvSpPr>
          <p:nvPr>
            <p:ph type="body" idx="1"/>
          </p:nvPr>
        </p:nvSpPr>
        <p:spPr>
          <a:xfrm>
            <a:off x="251520" y="1189653"/>
            <a:ext cx="8670772" cy="5119667"/>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5"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sp>
        <p:nvSpPr>
          <p:cNvPr id="6" name="Slide Number Placeholder 5"/>
          <p:cNvSpPr>
            <a:spLocks noGrp="1"/>
          </p:cNvSpPr>
          <p:nvPr>
            <p:ph type="sldNum" sz="quarter" idx="4"/>
          </p:nvPr>
        </p:nvSpPr>
        <p:spPr>
          <a:xfrm>
            <a:off x="4239506" y="6515719"/>
            <a:ext cx="516591" cy="176811"/>
          </a:xfrm>
          <a:prstGeom prst="rect">
            <a:avLst/>
          </a:prstGeom>
        </p:spPr>
        <p:txBody>
          <a:bodyPr vert="horz" lIns="0" tIns="0" rIns="0" bIns="0" rtlCol="0" anchor="t" anchorCtr="0"/>
          <a:lstStyle>
            <a:lvl1pPr algn="l">
              <a:defRPr sz="700" b="0">
                <a:solidFill>
                  <a:schemeClr val="bg1"/>
                </a:solidFill>
              </a:defRPr>
            </a:lvl1pPr>
          </a:lstStyle>
          <a:p>
            <a:r>
              <a:rPr lang="en-GB" smtClean="0"/>
              <a:t>#</a:t>
            </a:r>
            <a:fld id="{EC98167B-91FF-498B-85F5-63F1D9402506}" type="slidenum">
              <a:rPr lang="en-GB" smtClean="0"/>
              <a:pPr/>
              <a:t>‹#›</a:t>
            </a:fld>
            <a:r>
              <a:rPr lang="en-GB" smtClean="0"/>
              <a:t>  </a:t>
            </a:r>
            <a:endParaRPr lang="en-GB"/>
          </a:p>
        </p:txBody>
      </p:sp>
      <p:sp>
        <p:nvSpPr>
          <p:cNvPr id="27" name="Rectangle 26"/>
          <p:cNvSpPr/>
          <p:nvPr/>
        </p:nvSpPr>
        <p:spPr>
          <a:xfrm flipV="1">
            <a:off x="0" y="6782016"/>
            <a:ext cx="9144000" cy="75984"/>
          </a:xfrm>
          <a:prstGeom prst="rect">
            <a:avLst/>
          </a:prstGeom>
          <a:gradFill flip="none" rotWithShape="1">
            <a:gsLst>
              <a:gs pos="44000">
                <a:srgbClr val="004164"/>
              </a:gs>
              <a:gs pos="100000">
                <a:srgbClr val="009BDC"/>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pic>
        <p:nvPicPr>
          <p:cNvPr id="4" name="Picture 3"/>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8182800" y="147600"/>
            <a:ext cx="885600" cy="619504"/>
          </a:xfrm>
          <a:prstGeom prst="rect">
            <a:avLst/>
          </a:prstGeom>
        </p:spPr>
      </p:pic>
    </p:spTree>
    <p:extLst>
      <p:ext uri="{BB962C8B-B14F-4D97-AF65-F5344CB8AC3E}">
        <p14:creationId xmlns:p14="http://schemas.microsoft.com/office/powerpoint/2010/main" val="47190714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hf sldNum="0" hdr="0" dt="0"/>
  <p:txStyles>
    <p:titleStyle>
      <a:lvl1pPr algn="l" defTabSz="914400" rtl="0" eaLnBrk="1" latinLnBrk="0" hangingPunct="1">
        <a:spcBef>
          <a:spcPct val="0"/>
        </a:spcBef>
        <a:buNone/>
        <a:defRPr sz="2400" b="0" i="0" kern="1200">
          <a:solidFill>
            <a:schemeClr val="bg1"/>
          </a:solidFill>
          <a:latin typeface="+mj-lt"/>
          <a:ea typeface="+mj-ea"/>
          <a:cs typeface="+mj-cs"/>
        </a:defRPr>
      </a:lvl1pPr>
    </p:titleStyle>
    <p:bodyStyle>
      <a:lvl1pPr marL="27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1pPr>
      <a:lvl2pPr marL="54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2pPr>
      <a:lvl3pPr marL="81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3pPr>
      <a:lvl4pPr marL="108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1350000" indent="-270000" algn="l" defTabSz="914400" rtl="0" eaLnBrk="1" latinLnBrk="0" hangingPunct="1">
        <a:spcBef>
          <a:spcPct val="20000"/>
        </a:spcBef>
        <a:buFont typeface="Arial" pitchFamily="34" charset="0"/>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da-DK" dirty="0" smtClean="0">
                <a:solidFill>
                  <a:srgbClr val="FFFFFF"/>
                </a:solidFill>
              </a:rPr>
              <a:t>MIKE 11</a:t>
            </a:r>
            <a:endParaRPr lang="en-US" dirty="0">
              <a:solidFill>
                <a:srgbClr val="FFFFFF"/>
              </a:solidFill>
            </a:endParaRPr>
          </a:p>
        </p:txBody>
      </p:sp>
      <p:sp>
        <p:nvSpPr>
          <p:cNvPr id="5" name="Subtitle 4"/>
          <p:cNvSpPr>
            <a:spLocks noGrp="1"/>
          </p:cNvSpPr>
          <p:nvPr>
            <p:ph type="subTitle" idx="1"/>
          </p:nvPr>
        </p:nvSpPr>
        <p:spPr/>
        <p:txBody>
          <a:bodyPr/>
          <a:lstStyle/>
          <a:p>
            <a:r>
              <a:rPr lang="da-DK" dirty="0" smtClean="0">
                <a:solidFill>
                  <a:srgbClr val="FFFFFF"/>
                </a:solidFill>
              </a:rPr>
              <a:t>FEH </a:t>
            </a:r>
            <a:r>
              <a:rPr lang="da-DK" dirty="0" smtClean="0">
                <a:solidFill>
                  <a:srgbClr val="FFFFFF"/>
                </a:solidFill>
              </a:rPr>
              <a:t>Editor</a:t>
            </a:r>
          </a:p>
          <a:p>
            <a:r>
              <a:rPr lang="da-DK" dirty="0" smtClean="0">
                <a:solidFill>
                  <a:srgbClr val="FFFFFF"/>
                </a:solidFill>
              </a:rPr>
              <a:t>Flood </a:t>
            </a:r>
            <a:r>
              <a:rPr lang="da-DK" dirty="0" err="1" smtClean="0">
                <a:solidFill>
                  <a:srgbClr val="FFFFFF"/>
                </a:solidFill>
              </a:rPr>
              <a:t>Estimation</a:t>
            </a:r>
            <a:r>
              <a:rPr lang="da-DK" dirty="0" smtClean="0">
                <a:solidFill>
                  <a:srgbClr val="FFFFFF"/>
                </a:solidFill>
              </a:rPr>
              <a:t> </a:t>
            </a:r>
            <a:r>
              <a:rPr lang="da-DK" dirty="0" err="1" smtClean="0">
                <a:solidFill>
                  <a:srgbClr val="FFFFFF"/>
                </a:solidFill>
              </a:rPr>
              <a:t>Handbook</a:t>
            </a:r>
            <a:r>
              <a:rPr lang="da-DK" dirty="0" smtClean="0">
                <a:solidFill>
                  <a:srgbClr val="FFFFFF"/>
                </a:solidFill>
              </a:rPr>
              <a:t> – RR Editor</a:t>
            </a:r>
            <a:endParaRPr lang="en-US" dirty="0">
              <a:solidFill>
                <a:srgbClr val="FFFFFF"/>
              </a:solidFill>
            </a:endParaRPr>
          </a:p>
        </p:txBody>
      </p:sp>
      <p:sp>
        <p:nvSpPr>
          <p:cNvPr id="2" name="Footer Placeholder 1"/>
          <p:cNvSpPr>
            <a:spLocks noGrp="1"/>
          </p:cNvSpPr>
          <p:nvPr>
            <p:ph type="ftr" sz="quarter" idx="3"/>
          </p:nvPr>
        </p:nvSpPr>
        <p:spPr/>
        <p:txBody>
          <a:bodyPr/>
          <a:lstStyle/>
          <a:p>
            <a:r>
              <a:rPr lang="en-GB" smtClean="0"/>
              <a:t>© DHI</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FFFF"/>
                </a:solidFill>
              </a:rPr>
              <a:t>The M11-FEH Graphical User Interface</a:t>
            </a:r>
            <a:endParaRPr lang="en-GB" dirty="0"/>
          </a:p>
        </p:txBody>
      </p:sp>
      <p:sp>
        <p:nvSpPr>
          <p:cNvPr id="3" name="Content Placeholder 2"/>
          <p:cNvSpPr>
            <a:spLocks noGrp="1"/>
          </p:cNvSpPr>
          <p:nvPr>
            <p:ph sz="quarter" idx="13"/>
          </p:nvPr>
        </p:nvSpPr>
        <p:spPr/>
        <p:txBody>
          <a:bodyPr/>
          <a:lstStyle/>
          <a:p>
            <a:endParaRPr lang="en-GB" dirty="0"/>
          </a:p>
        </p:txBody>
      </p:sp>
      <p:pic>
        <p:nvPicPr>
          <p:cNvPr id="4" name="Picture 19"/>
          <p:cNvPicPr>
            <a:picLocks noChangeAspect="1" noChangeArrowheads="1"/>
          </p:cNvPicPr>
          <p:nvPr/>
        </p:nvPicPr>
        <p:blipFill>
          <a:blip r:embed="rId2"/>
          <a:srcRect/>
          <a:stretch>
            <a:fillRect/>
          </a:stretch>
        </p:blipFill>
        <p:spPr bwMode="auto">
          <a:xfrm>
            <a:off x="838200" y="1196752"/>
            <a:ext cx="4302125" cy="5057775"/>
          </a:xfrm>
          <a:prstGeom prst="rect">
            <a:avLst/>
          </a:prstGeom>
          <a:noFill/>
          <a:ln w="9525">
            <a:noFill/>
            <a:miter lim="800000"/>
            <a:headEnd type="none" w="sm" len="sm"/>
            <a:tailEnd type="none" w="sm" len="sm"/>
          </a:ln>
          <a:effectLst/>
        </p:spPr>
      </p:pic>
      <p:sp>
        <p:nvSpPr>
          <p:cNvPr id="6" name="Oval 5"/>
          <p:cNvSpPr>
            <a:spLocks noChangeArrowheads="1"/>
          </p:cNvSpPr>
          <p:nvPr/>
        </p:nvSpPr>
        <p:spPr bwMode="auto">
          <a:xfrm>
            <a:off x="3733800" y="2111152"/>
            <a:ext cx="1371600" cy="457200"/>
          </a:xfrm>
          <a:prstGeom prst="ellipse">
            <a:avLst/>
          </a:prstGeom>
          <a:noFill/>
          <a:ln w="25400">
            <a:solidFill>
              <a:schemeClr val="tx2"/>
            </a:solidFill>
            <a:round/>
            <a:headEnd type="none" w="sm" len="sm"/>
            <a:tailEnd type="none" w="sm" len="sm"/>
          </a:ln>
          <a:effectLst/>
        </p:spPr>
        <p:txBody>
          <a:bodyPr wrap="none" anchor="ctr"/>
          <a:lstStyle/>
          <a:p>
            <a:endParaRPr lang="en-US"/>
          </a:p>
        </p:txBody>
      </p:sp>
      <p:sp>
        <p:nvSpPr>
          <p:cNvPr id="7" name="Line 6"/>
          <p:cNvSpPr>
            <a:spLocks noChangeShapeType="1"/>
          </p:cNvSpPr>
          <p:nvPr/>
        </p:nvSpPr>
        <p:spPr bwMode="auto">
          <a:xfrm flipV="1">
            <a:off x="4953000" y="1882552"/>
            <a:ext cx="304800" cy="304800"/>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8" name="Text Box 7"/>
          <p:cNvSpPr txBox="1">
            <a:spLocks noChangeArrowheads="1"/>
          </p:cNvSpPr>
          <p:nvPr/>
        </p:nvSpPr>
        <p:spPr bwMode="auto">
          <a:xfrm>
            <a:off x="5257800" y="1272952"/>
            <a:ext cx="3657600" cy="1190625"/>
          </a:xfrm>
          <a:prstGeom prst="rect">
            <a:avLst/>
          </a:prstGeom>
          <a:noFill/>
          <a:ln w="9525">
            <a:noFill/>
            <a:miter lim="800000"/>
            <a:headEnd type="none" w="sm" len="sm"/>
            <a:tailEnd type="none" w="sm" len="sm"/>
          </a:ln>
          <a:effectLst/>
        </p:spPr>
        <p:txBody>
          <a:bodyPr>
            <a:spAutoFit/>
          </a:bodyPr>
          <a:lstStyle/>
          <a:p>
            <a:pPr defTabSz="762000" eaLnBrk="0" hangingPunct="0"/>
            <a:r>
              <a:rPr lang="en-GB" sz="1800">
                <a:latin typeface="Arial" charset="0"/>
              </a:rPr>
              <a:t>The catchment wetness index determined automatically through the use Fig. 3.7 in FEH Vol. 4 may be edited by the user</a:t>
            </a:r>
          </a:p>
        </p:txBody>
      </p:sp>
      <p:sp>
        <p:nvSpPr>
          <p:cNvPr id="10" name="Oval 9"/>
          <p:cNvSpPr>
            <a:spLocks noChangeArrowheads="1"/>
          </p:cNvSpPr>
          <p:nvPr/>
        </p:nvSpPr>
        <p:spPr bwMode="auto">
          <a:xfrm>
            <a:off x="1066800" y="2720752"/>
            <a:ext cx="1752600" cy="838200"/>
          </a:xfrm>
          <a:prstGeom prst="ellipse">
            <a:avLst/>
          </a:prstGeom>
          <a:noFill/>
          <a:ln w="25400">
            <a:solidFill>
              <a:schemeClr val="accent4"/>
            </a:solidFill>
            <a:round/>
            <a:headEnd type="none" w="sm" len="sm"/>
            <a:tailEnd type="none" w="sm" len="sm"/>
          </a:ln>
          <a:effectLst/>
        </p:spPr>
        <p:txBody>
          <a:bodyPr wrap="none" anchor="ctr"/>
          <a:lstStyle/>
          <a:p>
            <a:endParaRPr lang="en-US"/>
          </a:p>
        </p:txBody>
      </p:sp>
      <p:sp>
        <p:nvSpPr>
          <p:cNvPr id="11" name="Text Box 10"/>
          <p:cNvSpPr txBox="1">
            <a:spLocks noChangeArrowheads="1"/>
          </p:cNvSpPr>
          <p:nvPr/>
        </p:nvSpPr>
        <p:spPr bwMode="auto">
          <a:xfrm>
            <a:off x="5181600" y="2568352"/>
            <a:ext cx="3810000" cy="3270250"/>
          </a:xfrm>
          <a:prstGeom prst="rect">
            <a:avLst/>
          </a:prstGeom>
          <a:noFill/>
          <a:ln w="9525">
            <a:noFill/>
            <a:miter lim="800000"/>
            <a:headEnd type="none" w="sm" len="sm"/>
            <a:tailEnd type="none" w="sm" len="sm"/>
          </a:ln>
          <a:effectLst/>
        </p:spPr>
        <p:txBody>
          <a:bodyPr>
            <a:spAutoFit/>
          </a:bodyPr>
          <a:lstStyle/>
          <a:p>
            <a:pPr defTabSz="762000" eaLnBrk="0" hangingPunct="0"/>
            <a:r>
              <a:rPr lang="en-GB" sz="1600" dirty="0">
                <a:latin typeface="Arial" charset="0"/>
              </a:rPr>
              <a:t>The percentage runoff may be determined through 4 methods:</a:t>
            </a:r>
          </a:p>
          <a:p>
            <a:pPr marL="174625" indent="-174625" defTabSz="762000" eaLnBrk="0" hangingPunct="0"/>
            <a:endParaRPr lang="en-GB" sz="1600" dirty="0">
              <a:latin typeface="Arial" charset="0"/>
            </a:endParaRPr>
          </a:p>
          <a:p>
            <a:pPr marL="285750" indent="-285750" defTabSz="762000" eaLnBrk="0" hangingPunct="0">
              <a:buFont typeface="Arial" pitchFamily="34" charset="0"/>
              <a:buChar char="•"/>
            </a:pPr>
            <a:r>
              <a:rPr lang="en-GB" sz="1600" dirty="0">
                <a:latin typeface="Arial" charset="0"/>
              </a:rPr>
              <a:t>BFI: Base flow index user specified</a:t>
            </a:r>
          </a:p>
          <a:p>
            <a:pPr marL="285750" indent="-285750" defTabSz="762000" eaLnBrk="0" hangingPunct="0">
              <a:buFont typeface="Arial" pitchFamily="34" charset="0"/>
              <a:buChar char="•"/>
            </a:pPr>
            <a:endParaRPr lang="en-GB" sz="1600" dirty="0">
              <a:latin typeface="Arial" charset="0"/>
            </a:endParaRPr>
          </a:p>
          <a:p>
            <a:pPr marL="285750" indent="-285750" defTabSz="762000" eaLnBrk="0" hangingPunct="0">
              <a:buFont typeface="Arial" pitchFamily="34" charset="0"/>
              <a:buChar char="•"/>
            </a:pPr>
            <a:r>
              <a:rPr lang="en-GB" sz="1600" dirty="0">
                <a:latin typeface="Arial" charset="0"/>
              </a:rPr>
              <a:t>Catchment descriptors</a:t>
            </a:r>
          </a:p>
          <a:p>
            <a:pPr marL="285750" indent="-285750" defTabSz="762000" eaLnBrk="0" hangingPunct="0">
              <a:buFont typeface="Arial" pitchFamily="34" charset="0"/>
              <a:buChar char="•"/>
            </a:pPr>
            <a:endParaRPr lang="en-GB" sz="1600" dirty="0">
              <a:latin typeface="Arial" charset="0"/>
            </a:endParaRPr>
          </a:p>
          <a:p>
            <a:pPr marL="285750" indent="-285750" defTabSz="762000" eaLnBrk="0" hangingPunct="0">
              <a:buFont typeface="Arial" pitchFamily="34" charset="0"/>
              <a:buChar char="•"/>
            </a:pPr>
            <a:r>
              <a:rPr lang="en-GB" sz="1600" dirty="0">
                <a:latin typeface="Arial" charset="0"/>
              </a:rPr>
              <a:t>Donor Catchment: Supply observed SPR and catchment descriptors determined SPR for gauged donor catchment</a:t>
            </a:r>
          </a:p>
          <a:p>
            <a:pPr marL="285750" indent="-285750" defTabSz="762000" eaLnBrk="0" hangingPunct="0">
              <a:buFont typeface="Arial" pitchFamily="34" charset="0"/>
              <a:buChar char="•"/>
            </a:pPr>
            <a:endParaRPr lang="en-GB" sz="1600" dirty="0">
              <a:latin typeface="Arial" charset="0"/>
            </a:endParaRPr>
          </a:p>
          <a:p>
            <a:pPr marL="285750" indent="-285750" defTabSz="762000" eaLnBrk="0" hangingPunct="0">
              <a:buFont typeface="Arial" pitchFamily="34" charset="0"/>
              <a:buChar char="•"/>
            </a:pPr>
            <a:r>
              <a:rPr lang="en-GB" sz="1600" dirty="0">
                <a:latin typeface="Arial" charset="0"/>
              </a:rPr>
              <a:t>Observations</a:t>
            </a:r>
          </a:p>
        </p:txBody>
      </p:sp>
      <p:sp>
        <p:nvSpPr>
          <p:cNvPr id="12" name="Line 11"/>
          <p:cNvSpPr>
            <a:spLocks noChangeShapeType="1"/>
          </p:cNvSpPr>
          <p:nvPr/>
        </p:nvSpPr>
        <p:spPr bwMode="auto">
          <a:xfrm flipV="1">
            <a:off x="2819400" y="2949352"/>
            <a:ext cx="2286000" cy="228600"/>
          </a:xfrm>
          <a:prstGeom prst="line">
            <a:avLst/>
          </a:prstGeom>
          <a:noFill/>
          <a:ln w="25400">
            <a:solidFill>
              <a:schemeClr val="accent4"/>
            </a:solidFill>
            <a:round/>
            <a:headEnd type="none" w="sm" len="sm"/>
            <a:tailEnd type="none" w="sm" len="sm"/>
          </a:ln>
          <a:effectLst/>
        </p:spPr>
        <p:txBody>
          <a:bodyPr wrap="none" anchor="ctr"/>
          <a:lstStyle/>
          <a:p>
            <a:endParaRPr lang="en-US"/>
          </a:p>
        </p:txBody>
      </p:sp>
      <p:sp>
        <p:nvSpPr>
          <p:cNvPr id="13" name="Rectangle 12"/>
          <p:cNvSpPr/>
          <p:nvPr/>
        </p:nvSpPr>
        <p:spPr bwMode="auto">
          <a:xfrm>
            <a:off x="2500298" y="1687278"/>
            <a:ext cx="500066" cy="214314"/>
          </a:xfrm>
          <a:prstGeom prst="rect">
            <a:avLst/>
          </a:prstGeom>
          <a:noFill/>
          <a:ln w="28575" cap="flat" cmpd="sng" algn="ctr">
            <a:solidFill>
              <a:schemeClr val="accent2"/>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bg1"/>
              </a:solidFill>
              <a:effectLst/>
              <a:latin typeface="Verdana" pitchFamily="34" charset="0"/>
            </a:endParaRPr>
          </a:p>
        </p:txBody>
      </p:sp>
      <p:sp>
        <p:nvSpPr>
          <p:cNvPr id="14" name="Footer Placeholder 1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980210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FFFF"/>
                </a:solidFill>
              </a:rPr>
              <a:t>The M11-FEH Graphical User Interface</a:t>
            </a:r>
            <a:endParaRPr lang="en-GB" dirty="0"/>
          </a:p>
        </p:txBody>
      </p:sp>
      <p:sp>
        <p:nvSpPr>
          <p:cNvPr id="3" name="Content Placeholder 2"/>
          <p:cNvSpPr>
            <a:spLocks noGrp="1"/>
          </p:cNvSpPr>
          <p:nvPr>
            <p:ph sz="quarter" idx="13"/>
          </p:nvPr>
        </p:nvSpPr>
        <p:spPr/>
        <p:txBody>
          <a:bodyPr/>
          <a:lstStyle/>
          <a:p>
            <a:endParaRPr lang="en-GB" dirty="0"/>
          </a:p>
        </p:txBody>
      </p:sp>
      <p:pic>
        <p:nvPicPr>
          <p:cNvPr id="4" name="Picture 1026"/>
          <p:cNvPicPr>
            <a:picLocks noChangeAspect="1" noChangeArrowheads="1"/>
          </p:cNvPicPr>
          <p:nvPr/>
        </p:nvPicPr>
        <p:blipFill>
          <a:blip r:embed="rId2"/>
          <a:srcRect/>
          <a:stretch>
            <a:fillRect/>
          </a:stretch>
        </p:blipFill>
        <p:spPr bwMode="auto">
          <a:xfrm>
            <a:off x="838200" y="1196752"/>
            <a:ext cx="4302125" cy="5057775"/>
          </a:xfrm>
          <a:prstGeom prst="rect">
            <a:avLst/>
          </a:prstGeom>
          <a:noFill/>
          <a:ln w="9525">
            <a:noFill/>
            <a:miter lim="800000"/>
            <a:headEnd type="none" w="sm" len="sm"/>
            <a:tailEnd type="none" w="sm" len="sm"/>
          </a:ln>
          <a:effectLst/>
        </p:spPr>
      </p:pic>
      <p:grpSp>
        <p:nvGrpSpPr>
          <p:cNvPr id="5" name="Group 1031"/>
          <p:cNvGrpSpPr>
            <a:grpSpLocks/>
          </p:cNvGrpSpPr>
          <p:nvPr/>
        </p:nvGrpSpPr>
        <p:grpSpPr bwMode="auto">
          <a:xfrm>
            <a:off x="1066800" y="3500217"/>
            <a:ext cx="7924800" cy="2800351"/>
            <a:chOff x="768" y="2205"/>
            <a:chExt cx="4992" cy="1764"/>
          </a:xfrm>
        </p:grpSpPr>
        <p:sp>
          <p:nvSpPr>
            <p:cNvPr id="6" name="Oval 1032"/>
            <p:cNvSpPr>
              <a:spLocks noChangeArrowheads="1"/>
            </p:cNvSpPr>
            <p:nvPr/>
          </p:nvSpPr>
          <p:spPr bwMode="auto">
            <a:xfrm>
              <a:off x="768" y="2448"/>
              <a:ext cx="1104" cy="528"/>
            </a:xfrm>
            <a:prstGeom prst="ellipse">
              <a:avLst/>
            </a:prstGeom>
            <a:noFill/>
            <a:ln w="25400">
              <a:solidFill>
                <a:schemeClr val="tx2"/>
              </a:solidFill>
              <a:round/>
              <a:headEnd type="none" w="sm" len="sm"/>
              <a:tailEnd type="none" w="sm" len="sm"/>
            </a:ln>
            <a:effectLst/>
          </p:spPr>
          <p:txBody>
            <a:bodyPr wrap="none" anchor="ctr"/>
            <a:lstStyle/>
            <a:p>
              <a:endParaRPr lang="en-US"/>
            </a:p>
          </p:txBody>
        </p:sp>
        <p:sp>
          <p:nvSpPr>
            <p:cNvPr id="7" name="Text Box 1033"/>
            <p:cNvSpPr txBox="1">
              <a:spLocks noChangeArrowheads="1"/>
            </p:cNvSpPr>
            <p:nvPr/>
          </p:nvSpPr>
          <p:spPr bwMode="auto">
            <a:xfrm>
              <a:off x="3360" y="2205"/>
              <a:ext cx="2400" cy="1764"/>
            </a:xfrm>
            <a:prstGeom prst="rect">
              <a:avLst/>
            </a:prstGeom>
            <a:noFill/>
            <a:ln w="9525">
              <a:noFill/>
              <a:miter lim="800000"/>
              <a:headEnd type="none" w="sm" len="sm"/>
              <a:tailEnd type="none" w="sm" len="sm"/>
            </a:ln>
            <a:effectLst/>
          </p:spPr>
          <p:txBody>
            <a:bodyPr>
              <a:spAutoFit/>
            </a:bodyPr>
            <a:lstStyle/>
            <a:p>
              <a:pPr marL="174625" indent="-174625" defTabSz="762000" eaLnBrk="0" hangingPunct="0"/>
              <a:r>
                <a:rPr lang="en-GB" sz="1600" dirty="0">
                  <a:latin typeface="Arial" charset="0"/>
                </a:rPr>
                <a:t>The </a:t>
              </a:r>
              <a:r>
                <a:rPr lang="en-GB" sz="1600" dirty="0" err="1">
                  <a:latin typeface="Arial" charset="0"/>
                </a:rPr>
                <a:t>Baseflow</a:t>
              </a:r>
              <a:r>
                <a:rPr lang="en-GB" sz="1600" dirty="0">
                  <a:latin typeface="Arial" charset="0"/>
                </a:rPr>
                <a:t> (the constant term):</a:t>
              </a:r>
            </a:p>
            <a:p>
              <a:pPr marL="174625" indent="-174625" defTabSz="762000" eaLnBrk="0" hangingPunct="0">
                <a:buFontTx/>
                <a:buChar char="•"/>
              </a:pPr>
              <a:endParaRPr lang="en-GB" sz="1600" dirty="0">
                <a:latin typeface="Arial" charset="0"/>
              </a:endParaRPr>
            </a:p>
            <a:p>
              <a:pPr marL="285750" indent="-285750" defTabSz="762000" eaLnBrk="0" hangingPunct="0">
                <a:buFont typeface="Arial" pitchFamily="34" charset="0"/>
                <a:buChar char="•"/>
              </a:pPr>
              <a:r>
                <a:rPr lang="en-GB" sz="1600" dirty="0">
                  <a:latin typeface="Arial" charset="0"/>
                </a:rPr>
                <a:t>Catchment </a:t>
              </a:r>
              <a:r>
                <a:rPr lang="en-GB" sz="1600" dirty="0" smtClean="0">
                  <a:latin typeface="Arial" charset="0"/>
                </a:rPr>
                <a:t>descriptors</a:t>
              </a:r>
              <a:endParaRPr lang="en-GB" sz="1600" dirty="0">
                <a:latin typeface="Arial" charset="0"/>
              </a:endParaRPr>
            </a:p>
            <a:p>
              <a:pPr marL="285750" indent="-285750" defTabSz="762000" eaLnBrk="0" hangingPunct="0">
                <a:buFont typeface="Arial" pitchFamily="34" charset="0"/>
                <a:buChar char="•"/>
              </a:pPr>
              <a:endParaRPr lang="en-GB" sz="1600" dirty="0">
                <a:latin typeface="Arial" charset="0"/>
              </a:endParaRPr>
            </a:p>
            <a:p>
              <a:pPr marL="285750" indent="-285750" defTabSz="762000" eaLnBrk="0" hangingPunct="0">
                <a:buFont typeface="Arial" pitchFamily="34" charset="0"/>
                <a:buChar char="•"/>
              </a:pPr>
              <a:r>
                <a:rPr lang="en-GB" sz="1600" dirty="0">
                  <a:latin typeface="Arial" charset="0"/>
                </a:rPr>
                <a:t>Donor Catchment: Supply observed BF and catchment descriptors determined BF from Donor(gauged) catchment</a:t>
              </a:r>
            </a:p>
            <a:p>
              <a:pPr marL="285750" indent="-285750" defTabSz="762000" eaLnBrk="0" hangingPunct="0">
                <a:buFont typeface="Arial" pitchFamily="34" charset="0"/>
                <a:buChar char="•"/>
              </a:pPr>
              <a:endParaRPr lang="en-GB" sz="1600" dirty="0">
                <a:latin typeface="Arial" charset="0"/>
              </a:endParaRPr>
            </a:p>
            <a:p>
              <a:pPr marL="285750" indent="-285750" defTabSz="762000" eaLnBrk="0" hangingPunct="0">
                <a:buFont typeface="Arial" pitchFamily="34" charset="0"/>
                <a:buChar char="•"/>
              </a:pPr>
              <a:r>
                <a:rPr lang="en-GB" sz="1600" dirty="0">
                  <a:latin typeface="Arial" charset="0"/>
                </a:rPr>
                <a:t>Observations: The user supplies the base flow (discharge)</a:t>
              </a:r>
            </a:p>
          </p:txBody>
        </p:sp>
        <p:sp>
          <p:nvSpPr>
            <p:cNvPr id="8" name="Line 1034"/>
            <p:cNvSpPr>
              <a:spLocks noChangeShapeType="1"/>
            </p:cNvSpPr>
            <p:nvPr/>
          </p:nvSpPr>
          <p:spPr bwMode="auto">
            <a:xfrm flipV="1">
              <a:off x="1872" y="2592"/>
              <a:ext cx="1440" cy="144"/>
            </a:xfrm>
            <a:prstGeom prst="line">
              <a:avLst/>
            </a:prstGeom>
            <a:noFill/>
            <a:ln w="25400">
              <a:solidFill>
                <a:schemeClr val="tx2"/>
              </a:solidFill>
              <a:round/>
              <a:headEnd type="none" w="sm" len="sm"/>
              <a:tailEnd type="none" w="sm" len="sm"/>
            </a:ln>
            <a:effectLst/>
          </p:spPr>
          <p:txBody>
            <a:bodyPr wrap="none" anchor="ctr"/>
            <a:lstStyle/>
            <a:p>
              <a:endParaRPr lang="en-US"/>
            </a:p>
          </p:txBody>
        </p:sp>
      </p:grpSp>
      <p:sp>
        <p:nvSpPr>
          <p:cNvPr id="9" name="Rectangle 8"/>
          <p:cNvSpPr/>
          <p:nvPr/>
        </p:nvSpPr>
        <p:spPr bwMode="auto">
          <a:xfrm>
            <a:off x="2500298" y="1687278"/>
            <a:ext cx="500066" cy="214314"/>
          </a:xfrm>
          <a:prstGeom prst="rect">
            <a:avLst/>
          </a:prstGeom>
          <a:noFill/>
          <a:ln w="28575" cap="flat" cmpd="sng" algn="ctr">
            <a:solidFill>
              <a:schemeClr val="accent2"/>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bg1"/>
              </a:solidFill>
              <a:effectLst/>
              <a:latin typeface="Verdana" pitchFamily="34" charset="0"/>
            </a:endParaRPr>
          </a:p>
        </p:txBody>
      </p:sp>
      <p:sp>
        <p:nvSpPr>
          <p:cNvPr id="10" name="Footer Placeholder 9"/>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980210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FFFF"/>
                </a:solidFill>
              </a:rPr>
              <a:t>The M11-FEH Graphical User Interface</a:t>
            </a:r>
            <a:endParaRPr lang="en-GB" dirty="0"/>
          </a:p>
        </p:txBody>
      </p:sp>
      <p:sp>
        <p:nvSpPr>
          <p:cNvPr id="3" name="Content Placeholder 2"/>
          <p:cNvSpPr>
            <a:spLocks noGrp="1"/>
          </p:cNvSpPr>
          <p:nvPr>
            <p:ph sz="quarter" idx="13"/>
          </p:nvPr>
        </p:nvSpPr>
        <p:spPr/>
        <p:txBody>
          <a:bodyPr/>
          <a:lstStyle/>
          <a:p>
            <a:pPr marL="0" indent="0">
              <a:buNone/>
            </a:pPr>
            <a:r>
              <a:rPr lang="da-DK" dirty="0" smtClean="0"/>
              <a:t> </a:t>
            </a:r>
            <a:endParaRPr lang="en-GB" dirty="0"/>
          </a:p>
        </p:txBody>
      </p:sp>
      <p:pic>
        <p:nvPicPr>
          <p:cNvPr id="4" name="Picture 12"/>
          <p:cNvPicPr>
            <a:picLocks noChangeAspect="1" noChangeArrowheads="1"/>
          </p:cNvPicPr>
          <p:nvPr/>
        </p:nvPicPr>
        <p:blipFill>
          <a:blip r:embed="rId2"/>
          <a:srcRect/>
          <a:stretch>
            <a:fillRect/>
          </a:stretch>
        </p:blipFill>
        <p:spPr bwMode="auto">
          <a:xfrm>
            <a:off x="1066800" y="1676400"/>
            <a:ext cx="4046538" cy="4762500"/>
          </a:xfrm>
          <a:prstGeom prst="rect">
            <a:avLst/>
          </a:prstGeom>
          <a:noFill/>
          <a:ln w="9525">
            <a:noFill/>
            <a:miter lim="800000"/>
            <a:headEnd type="none" w="sm" len="sm"/>
            <a:tailEnd type="none" w="sm" len="sm"/>
          </a:ln>
          <a:effectLst/>
        </p:spPr>
      </p:pic>
      <p:grpSp>
        <p:nvGrpSpPr>
          <p:cNvPr id="5" name="Group 23"/>
          <p:cNvGrpSpPr>
            <a:grpSpLocks/>
          </p:cNvGrpSpPr>
          <p:nvPr/>
        </p:nvGrpSpPr>
        <p:grpSpPr bwMode="auto">
          <a:xfrm>
            <a:off x="4876800" y="3200400"/>
            <a:ext cx="3292475" cy="2166938"/>
            <a:chOff x="3072" y="2016"/>
            <a:chExt cx="2074" cy="1365"/>
          </a:xfrm>
        </p:grpSpPr>
        <p:sp>
          <p:nvSpPr>
            <p:cNvPr id="6" name="Text Box 11"/>
            <p:cNvSpPr txBox="1">
              <a:spLocks noChangeArrowheads="1"/>
            </p:cNvSpPr>
            <p:nvPr/>
          </p:nvSpPr>
          <p:spPr bwMode="auto">
            <a:xfrm>
              <a:off x="3312" y="2112"/>
              <a:ext cx="1834" cy="1269"/>
            </a:xfrm>
            <a:prstGeom prst="rect">
              <a:avLst/>
            </a:prstGeom>
            <a:noFill/>
            <a:ln w="9525">
              <a:noFill/>
              <a:miter lim="800000"/>
              <a:headEnd type="none" w="sm" len="sm"/>
              <a:tailEnd type="none" w="sm" len="sm"/>
            </a:ln>
            <a:effectLst/>
          </p:spPr>
          <p:txBody>
            <a:bodyPr>
              <a:spAutoFit/>
            </a:bodyPr>
            <a:lstStyle/>
            <a:p>
              <a:pPr defTabSz="762000" eaLnBrk="0" hangingPunct="0"/>
              <a:r>
                <a:rPr lang="en-GB" sz="1800" dirty="0">
                  <a:latin typeface="Arial" charset="0"/>
                </a:rPr>
                <a:t>Specifying the result files</a:t>
              </a:r>
            </a:p>
            <a:p>
              <a:pPr defTabSz="762000" eaLnBrk="0" hangingPunct="0">
                <a:buFontTx/>
                <a:buChar char="•"/>
              </a:pPr>
              <a:r>
                <a:rPr lang="en-GB" sz="1800" dirty="0">
                  <a:latin typeface="Arial" charset="0"/>
                </a:rPr>
                <a:t> Design storm profile</a:t>
              </a:r>
            </a:p>
            <a:p>
              <a:pPr defTabSz="762000" eaLnBrk="0" hangingPunct="0">
                <a:buFontTx/>
                <a:buChar char="•"/>
              </a:pPr>
              <a:r>
                <a:rPr lang="en-GB" sz="1800" dirty="0">
                  <a:latin typeface="Arial" charset="0"/>
                </a:rPr>
                <a:t> Unit hydrograph</a:t>
              </a:r>
            </a:p>
            <a:p>
              <a:pPr defTabSz="762000" eaLnBrk="0" hangingPunct="0">
                <a:buFontTx/>
                <a:buChar char="•"/>
              </a:pPr>
              <a:r>
                <a:rPr lang="en-GB" sz="1800" dirty="0">
                  <a:latin typeface="Arial" charset="0"/>
                </a:rPr>
                <a:t> Computed hydrograph</a:t>
              </a:r>
            </a:p>
            <a:p>
              <a:pPr defTabSz="762000" eaLnBrk="0" hangingPunct="0">
                <a:buFontTx/>
                <a:buChar char="•"/>
              </a:pPr>
              <a:endParaRPr lang="en-GB" sz="1800" dirty="0">
                <a:latin typeface="Arial" charset="0"/>
              </a:endParaRPr>
            </a:p>
            <a:p>
              <a:pPr defTabSz="762000" eaLnBrk="0" hangingPunct="0"/>
              <a:r>
                <a:rPr lang="en-GB" sz="1800" dirty="0">
                  <a:latin typeface="Arial" charset="0"/>
                </a:rPr>
                <a:t>Files must be created separately</a:t>
              </a:r>
            </a:p>
          </p:txBody>
        </p:sp>
        <p:sp>
          <p:nvSpPr>
            <p:cNvPr id="7" name="AutoShape 13"/>
            <p:cNvSpPr>
              <a:spLocks/>
            </p:cNvSpPr>
            <p:nvPr/>
          </p:nvSpPr>
          <p:spPr bwMode="auto">
            <a:xfrm>
              <a:off x="3072" y="2016"/>
              <a:ext cx="240" cy="432"/>
            </a:xfrm>
            <a:prstGeom prst="rightBrace">
              <a:avLst>
                <a:gd name="adj1" fmla="val 15000"/>
                <a:gd name="adj2" fmla="val 50000"/>
              </a:avLst>
            </a:prstGeom>
            <a:noFill/>
            <a:ln w="25400">
              <a:solidFill>
                <a:schemeClr val="accent2"/>
              </a:solidFill>
              <a:round/>
              <a:headEnd type="none" w="sm" len="sm"/>
              <a:tailEnd type="none" w="sm" len="sm"/>
            </a:ln>
            <a:effectLst/>
          </p:spPr>
          <p:txBody>
            <a:bodyPr wrap="none" anchor="ctr"/>
            <a:lstStyle/>
            <a:p>
              <a:endParaRPr lang="en-US"/>
            </a:p>
          </p:txBody>
        </p:sp>
      </p:grpSp>
      <p:sp>
        <p:nvSpPr>
          <p:cNvPr id="9" name="Oval 14"/>
          <p:cNvSpPr>
            <a:spLocks noChangeArrowheads="1"/>
          </p:cNvSpPr>
          <p:nvPr/>
        </p:nvSpPr>
        <p:spPr bwMode="auto">
          <a:xfrm>
            <a:off x="1295400" y="2667000"/>
            <a:ext cx="3810000" cy="457200"/>
          </a:xfrm>
          <a:prstGeom prst="ellipse">
            <a:avLst/>
          </a:prstGeom>
          <a:noFill/>
          <a:ln w="25400">
            <a:solidFill>
              <a:schemeClr val="tx2"/>
            </a:solidFill>
            <a:round/>
            <a:headEnd type="none" w="sm" len="sm"/>
            <a:tailEnd type="none" w="sm" len="sm"/>
          </a:ln>
          <a:effectLst/>
        </p:spPr>
        <p:txBody>
          <a:bodyPr wrap="none" anchor="ctr"/>
          <a:lstStyle/>
          <a:p>
            <a:endParaRPr lang="en-US"/>
          </a:p>
        </p:txBody>
      </p:sp>
      <p:sp>
        <p:nvSpPr>
          <p:cNvPr id="10" name="Line 15"/>
          <p:cNvSpPr>
            <a:spLocks noChangeShapeType="1"/>
          </p:cNvSpPr>
          <p:nvPr/>
        </p:nvSpPr>
        <p:spPr bwMode="auto">
          <a:xfrm flipV="1">
            <a:off x="5105400" y="2362200"/>
            <a:ext cx="838200" cy="533400"/>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11" name="Text Box 17"/>
          <p:cNvSpPr txBox="1">
            <a:spLocks noChangeArrowheads="1"/>
          </p:cNvSpPr>
          <p:nvPr/>
        </p:nvSpPr>
        <p:spPr bwMode="auto">
          <a:xfrm>
            <a:off x="6019800" y="1219200"/>
            <a:ext cx="2911475" cy="2014538"/>
          </a:xfrm>
          <a:prstGeom prst="rect">
            <a:avLst/>
          </a:prstGeom>
          <a:noFill/>
          <a:ln w="9525">
            <a:noFill/>
            <a:miter lim="800000"/>
            <a:headEnd type="none" w="sm" len="sm"/>
            <a:tailEnd type="none" w="sm" len="sm"/>
          </a:ln>
          <a:effectLst/>
        </p:spPr>
        <p:txBody>
          <a:bodyPr>
            <a:spAutoFit/>
          </a:bodyPr>
          <a:lstStyle/>
          <a:p>
            <a:pPr defTabSz="762000" eaLnBrk="0" hangingPunct="0"/>
            <a:r>
              <a:rPr lang="en-GB" sz="1800">
                <a:latin typeface="Arial" charset="0"/>
              </a:rPr>
              <a:t>Set the time axis start if the results are to be tied in with a specific time and date. Otherwise the axis will be relative. Must be used if hydrograph is to be used in MIKE 11 HD</a:t>
            </a:r>
          </a:p>
        </p:txBody>
      </p:sp>
      <p:sp>
        <p:nvSpPr>
          <p:cNvPr id="13" name="Oval 18"/>
          <p:cNvSpPr>
            <a:spLocks noChangeArrowheads="1"/>
          </p:cNvSpPr>
          <p:nvPr/>
        </p:nvSpPr>
        <p:spPr bwMode="auto">
          <a:xfrm>
            <a:off x="2667000" y="3886200"/>
            <a:ext cx="838200" cy="304800"/>
          </a:xfrm>
          <a:prstGeom prst="ellipse">
            <a:avLst/>
          </a:prstGeom>
          <a:noFill/>
          <a:ln w="25400">
            <a:solidFill>
              <a:schemeClr val="accent4"/>
            </a:solidFill>
            <a:round/>
            <a:headEnd type="none" w="sm" len="sm"/>
            <a:tailEnd type="none" w="sm" len="sm"/>
          </a:ln>
          <a:effectLst/>
        </p:spPr>
        <p:txBody>
          <a:bodyPr wrap="none" anchor="ctr"/>
          <a:lstStyle/>
          <a:p>
            <a:endParaRPr lang="en-US"/>
          </a:p>
        </p:txBody>
      </p:sp>
      <p:sp>
        <p:nvSpPr>
          <p:cNvPr id="14" name="Line 19"/>
          <p:cNvSpPr>
            <a:spLocks noChangeShapeType="1"/>
          </p:cNvSpPr>
          <p:nvPr/>
        </p:nvSpPr>
        <p:spPr bwMode="auto">
          <a:xfrm>
            <a:off x="3352800" y="4114800"/>
            <a:ext cx="2133600" cy="1676400"/>
          </a:xfrm>
          <a:prstGeom prst="line">
            <a:avLst/>
          </a:prstGeom>
          <a:noFill/>
          <a:ln w="25400">
            <a:solidFill>
              <a:schemeClr val="accent4"/>
            </a:solidFill>
            <a:round/>
            <a:headEnd type="none" w="sm" len="sm"/>
            <a:tailEnd type="none" w="sm" len="sm"/>
          </a:ln>
          <a:effectLst/>
        </p:spPr>
        <p:txBody>
          <a:bodyPr wrap="none" anchor="ctr"/>
          <a:lstStyle/>
          <a:p>
            <a:endParaRPr lang="en-US"/>
          </a:p>
        </p:txBody>
      </p:sp>
      <p:sp>
        <p:nvSpPr>
          <p:cNvPr id="15" name="Text Box 20"/>
          <p:cNvSpPr txBox="1">
            <a:spLocks noChangeArrowheads="1"/>
          </p:cNvSpPr>
          <p:nvPr/>
        </p:nvSpPr>
        <p:spPr bwMode="auto">
          <a:xfrm>
            <a:off x="5486400" y="5715000"/>
            <a:ext cx="2911475" cy="366713"/>
          </a:xfrm>
          <a:prstGeom prst="rect">
            <a:avLst/>
          </a:prstGeom>
          <a:noFill/>
          <a:ln w="9525">
            <a:noFill/>
            <a:miter lim="800000"/>
            <a:headEnd type="none" w="sm" len="sm"/>
            <a:tailEnd type="none" w="sm" len="sm"/>
          </a:ln>
          <a:effectLst/>
        </p:spPr>
        <p:txBody>
          <a:bodyPr>
            <a:spAutoFit/>
          </a:bodyPr>
          <a:lstStyle/>
          <a:p>
            <a:pPr defTabSz="762000" eaLnBrk="0" hangingPunct="0"/>
            <a:r>
              <a:rPr lang="en-GB" sz="1800">
                <a:latin typeface="Arial" charset="0"/>
              </a:rPr>
              <a:t>The launch button</a:t>
            </a:r>
          </a:p>
        </p:txBody>
      </p:sp>
      <p:sp>
        <p:nvSpPr>
          <p:cNvPr id="16" name="Rectangle 15"/>
          <p:cNvSpPr/>
          <p:nvPr/>
        </p:nvSpPr>
        <p:spPr bwMode="auto">
          <a:xfrm>
            <a:off x="3000364" y="2143116"/>
            <a:ext cx="500066" cy="214314"/>
          </a:xfrm>
          <a:prstGeom prst="rect">
            <a:avLst/>
          </a:prstGeom>
          <a:noFill/>
          <a:ln w="28575" cap="flat" cmpd="sng" algn="ctr">
            <a:solidFill>
              <a:schemeClr val="accent2"/>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bg1"/>
              </a:solidFill>
              <a:effectLst/>
              <a:latin typeface="Verdana" pitchFamily="34" charset="0"/>
            </a:endParaRPr>
          </a:p>
        </p:txBody>
      </p:sp>
      <p:sp>
        <p:nvSpPr>
          <p:cNvPr id="17" name="Footer Placeholder 16"/>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98021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1027"/>
          <p:cNvSpPr>
            <a:spLocks noGrp="1" noChangeArrowheads="1"/>
          </p:cNvSpPr>
          <p:nvPr>
            <p:ph type="title"/>
          </p:nvPr>
        </p:nvSpPr>
        <p:spPr>
          <a:noFill/>
          <a:ln/>
        </p:spPr>
        <p:txBody>
          <a:bodyPr/>
          <a:lstStyle/>
          <a:p>
            <a:r>
              <a:rPr lang="en-GB" dirty="0">
                <a:solidFill>
                  <a:srgbClr val="FFFFFF"/>
                </a:solidFill>
              </a:rPr>
              <a:t>The M11-FEH </a:t>
            </a:r>
            <a:r>
              <a:rPr lang="en-GB" dirty="0" smtClean="0">
                <a:solidFill>
                  <a:srgbClr val="FFFFFF"/>
                </a:solidFill>
              </a:rPr>
              <a:t>Results</a:t>
            </a:r>
            <a:endParaRPr lang="en-GB" dirty="0">
              <a:solidFill>
                <a:srgbClr val="FFFFFF"/>
              </a:solidFill>
            </a:endParaRPr>
          </a:p>
        </p:txBody>
      </p:sp>
      <p:sp>
        <p:nvSpPr>
          <p:cNvPr id="2" name="Content Placeholder 1"/>
          <p:cNvSpPr>
            <a:spLocks noGrp="1"/>
          </p:cNvSpPr>
          <p:nvPr>
            <p:ph sz="quarter" idx="13"/>
          </p:nvPr>
        </p:nvSpPr>
        <p:spPr/>
        <p:txBody>
          <a:bodyPr/>
          <a:lstStyle/>
          <a:p>
            <a:pPr marL="0" indent="0">
              <a:buNone/>
            </a:pPr>
            <a:r>
              <a:rPr lang="da-DK" dirty="0" smtClean="0"/>
              <a:t> </a:t>
            </a:r>
            <a:endParaRPr lang="en-GB" dirty="0"/>
          </a:p>
        </p:txBody>
      </p:sp>
      <p:pic>
        <p:nvPicPr>
          <p:cNvPr id="57360" name="Picture 1040"/>
          <p:cNvPicPr>
            <a:picLocks noChangeAspect="1" noChangeArrowheads="1"/>
          </p:cNvPicPr>
          <p:nvPr/>
        </p:nvPicPr>
        <p:blipFill>
          <a:blip r:embed="rId2"/>
          <a:srcRect/>
          <a:stretch>
            <a:fillRect/>
          </a:stretch>
        </p:blipFill>
        <p:spPr bwMode="auto">
          <a:xfrm>
            <a:off x="1543024" y="1124744"/>
            <a:ext cx="6773392" cy="5297140"/>
          </a:xfrm>
          <a:prstGeom prst="rect">
            <a:avLst/>
          </a:prstGeom>
          <a:noFill/>
          <a:ln w="9525">
            <a:noFill/>
            <a:miter lim="800000"/>
            <a:headEnd type="none" w="sm" len="sm"/>
            <a:tailEnd type="none" w="sm" len="sm"/>
          </a:ln>
          <a:effectLst/>
        </p:spPr>
      </p:pic>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a:ln/>
        </p:spPr>
        <p:txBody>
          <a:bodyPr/>
          <a:lstStyle/>
          <a:p>
            <a:r>
              <a:rPr lang="en-GB">
                <a:solidFill>
                  <a:srgbClr val="FFFFFF"/>
                </a:solidFill>
              </a:rPr>
              <a:t>Flood Estimation Handbook</a:t>
            </a:r>
          </a:p>
        </p:txBody>
      </p:sp>
      <p:sp>
        <p:nvSpPr>
          <p:cNvPr id="59395" name="Rectangle 3"/>
          <p:cNvSpPr>
            <a:spLocks noGrp="1" noChangeArrowheads="1"/>
          </p:cNvSpPr>
          <p:nvPr>
            <p:ph sz="quarter" idx="13"/>
          </p:nvPr>
        </p:nvSpPr>
        <p:spPr>
          <a:noFill/>
          <a:ln/>
        </p:spPr>
        <p:txBody>
          <a:bodyPr/>
          <a:lstStyle/>
          <a:p>
            <a:pPr marL="0" indent="0">
              <a:buNone/>
            </a:pPr>
            <a:r>
              <a:rPr lang="en-GB" dirty="0">
                <a:solidFill>
                  <a:srgbClr val="FFFFFF"/>
                </a:solidFill>
                <a:latin typeface="Arial" charset="0"/>
              </a:rPr>
              <a:t>Overview:</a:t>
            </a:r>
          </a:p>
          <a:p>
            <a:pPr marL="0" indent="0"/>
            <a:endParaRPr lang="en-GB" sz="2400" dirty="0">
              <a:solidFill>
                <a:srgbClr val="FFFFFF"/>
              </a:solidFill>
              <a:latin typeface="Arial" charset="0"/>
            </a:endParaRPr>
          </a:p>
          <a:p>
            <a:r>
              <a:rPr lang="en-GB" sz="1800" dirty="0">
                <a:solidFill>
                  <a:srgbClr val="FFFFFF"/>
                </a:solidFill>
                <a:latin typeface="Arial" charset="0"/>
              </a:rPr>
              <a:t> Five volumes:</a:t>
            </a:r>
            <a:endParaRPr lang="en-GB" sz="1800" i="1" dirty="0">
              <a:solidFill>
                <a:srgbClr val="FFFFFF"/>
              </a:solidFill>
              <a:latin typeface="Arial" charset="0"/>
            </a:endParaRPr>
          </a:p>
          <a:p>
            <a:pPr lvl="1"/>
            <a:r>
              <a:rPr lang="en-GB" sz="1800" dirty="0">
                <a:solidFill>
                  <a:srgbClr val="FFFFFF"/>
                </a:solidFill>
                <a:latin typeface="Arial" charset="0"/>
              </a:rPr>
              <a:t>Overview</a:t>
            </a:r>
          </a:p>
          <a:p>
            <a:pPr lvl="1"/>
            <a:r>
              <a:rPr lang="en-GB" sz="1800" dirty="0">
                <a:solidFill>
                  <a:srgbClr val="FFFFFF"/>
                </a:solidFill>
                <a:latin typeface="Arial" charset="0"/>
              </a:rPr>
              <a:t>Rainfall Frequency Estimation</a:t>
            </a:r>
          </a:p>
          <a:p>
            <a:pPr lvl="1"/>
            <a:r>
              <a:rPr lang="en-GB" sz="1800" dirty="0">
                <a:solidFill>
                  <a:srgbClr val="FFFFFF"/>
                </a:solidFill>
                <a:latin typeface="Arial" charset="0"/>
              </a:rPr>
              <a:t>Statistical Procedures for Flood Frequency estimation</a:t>
            </a:r>
          </a:p>
          <a:p>
            <a:pPr lvl="1"/>
            <a:r>
              <a:rPr lang="en-GB" sz="1800" dirty="0">
                <a:solidFill>
                  <a:srgbClr val="FFFFFF"/>
                </a:solidFill>
                <a:latin typeface="Arial" charset="0"/>
              </a:rPr>
              <a:t>The Flood Studies Report (FSR) rainfall-runoff method</a:t>
            </a:r>
          </a:p>
          <a:p>
            <a:pPr lvl="1"/>
            <a:r>
              <a:rPr lang="en-GB" sz="1800" dirty="0">
                <a:solidFill>
                  <a:srgbClr val="FFFFFF"/>
                </a:solidFill>
                <a:latin typeface="Arial" charset="0"/>
              </a:rPr>
              <a:t>Catchment Descriptors</a:t>
            </a:r>
            <a:endParaRPr lang="en-GB" sz="1800" dirty="0">
              <a:solidFill>
                <a:srgbClr val="FFFFFF"/>
              </a:solidFill>
              <a:effectLst>
                <a:outerShdw blurRad="38100" dist="38100" dir="2700000" algn="tl">
                  <a:srgbClr val="C0C0C0"/>
                </a:outerShdw>
              </a:effectLst>
              <a:latin typeface="Arial" charset="0"/>
            </a:endParaRPr>
          </a:p>
          <a:p>
            <a:endParaRPr lang="en-GB" sz="1800" dirty="0" smtClean="0">
              <a:solidFill>
                <a:srgbClr val="FFFFFF"/>
              </a:solidFill>
              <a:latin typeface="Arial" charset="0"/>
            </a:endParaRPr>
          </a:p>
          <a:p>
            <a:r>
              <a:rPr lang="en-GB" sz="1800" dirty="0" smtClean="0">
                <a:solidFill>
                  <a:srgbClr val="FFFFFF"/>
                </a:solidFill>
                <a:latin typeface="Arial" charset="0"/>
              </a:rPr>
              <a:t>Two </a:t>
            </a:r>
            <a:r>
              <a:rPr lang="en-GB" sz="1800" dirty="0">
                <a:solidFill>
                  <a:srgbClr val="FFFFFF"/>
                </a:solidFill>
                <a:latin typeface="Arial" charset="0"/>
              </a:rPr>
              <a:t>CDs:</a:t>
            </a:r>
          </a:p>
          <a:p>
            <a:pPr lvl="1"/>
            <a:r>
              <a:rPr lang="en-GB" sz="1800" dirty="0">
                <a:solidFill>
                  <a:srgbClr val="FFFFFF"/>
                </a:solidFill>
                <a:latin typeface="Arial" charset="0"/>
              </a:rPr>
              <a:t>FEH CD-ROM: Digital descriptors for all catchments in the UK </a:t>
            </a:r>
          </a:p>
          <a:p>
            <a:pPr lvl="1"/>
            <a:r>
              <a:rPr lang="en-GB" sz="1800" dirty="0">
                <a:solidFill>
                  <a:srgbClr val="FFFFFF"/>
                </a:solidFill>
                <a:latin typeface="Arial" charset="0"/>
              </a:rPr>
              <a:t>WINFAP-FEH: Statistical analysis to arrive at a T-year flood </a:t>
            </a:r>
          </a:p>
          <a:p>
            <a:pPr marL="0" indent="0">
              <a:buNone/>
            </a:pPr>
            <a:r>
              <a:rPr lang="en-GB" sz="1800" dirty="0">
                <a:solidFill>
                  <a:srgbClr val="FFFFFF"/>
                </a:solidFill>
                <a:latin typeface="Arial" charset="0"/>
              </a:rPr>
              <a:t>	</a:t>
            </a:r>
          </a:p>
        </p:txBody>
      </p:sp>
      <p:grpSp>
        <p:nvGrpSpPr>
          <p:cNvPr id="59396" name="Group 4"/>
          <p:cNvGrpSpPr>
            <a:grpSpLocks/>
          </p:cNvGrpSpPr>
          <p:nvPr/>
        </p:nvGrpSpPr>
        <p:grpSpPr bwMode="auto">
          <a:xfrm>
            <a:off x="6732240" y="2852936"/>
            <a:ext cx="2053095" cy="1031875"/>
            <a:chOff x="4044" y="1922"/>
            <a:chExt cx="1528" cy="650"/>
          </a:xfrm>
          <a:solidFill>
            <a:schemeClr val="accent2"/>
          </a:solidFill>
        </p:grpSpPr>
        <p:sp>
          <p:nvSpPr>
            <p:cNvPr id="59397" name="Line 5"/>
            <p:cNvSpPr>
              <a:spLocks noChangeShapeType="1"/>
            </p:cNvSpPr>
            <p:nvPr/>
          </p:nvSpPr>
          <p:spPr bwMode="auto">
            <a:xfrm flipH="1">
              <a:off x="4044" y="2274"/>
              <a:ext cx="504" cy="0"/>
            </a:xfrm>
            <a:prstGeom prst="line">
              <a:avLst/>
            </a:prstGeom>
            <a:grpFill/>
            <a:ln w="25400">
              <a:solidFill>
                <a:schemeClr val="accent2"/>
              </a:solidFill>
              <a:round/>
              <a:headEnd type="none" w="sm" len="sm"/>
              <a:tailEnd type="triangle" w="sm" len="sm"/>
            </a:ln>
            <a:effectLst/>
          </p:spPr>
          <p:txBody>
            <a:bodyPr wrap="none" anchor="ctr"/>
            <a:lstStyle/>
            <a:p>
              <a:endParaRPr lang="en-US">
                <a:solidFill>
                  <a:srgbClr val="FFFFFF"/>
                </a:solidFill>
              </a:endParaRPr>
            </a:p>
          </p:txBody>
        </p:sp>
        <p:sp>
          <p:nvSpPr>
            <p:cNvPr id="59398" name="Text Box 6"/>
            <p:cNvSpPr txBox="1">
              <a:spLocks noChangeArrowheads="1"/>
            </p:cNvSpPr>
            <p:nvPr/>
          </p:nvSpPr>
          <p:spPr bwMode="auto">
            <a:xfrm>
              <a:off x="4580" y="1922"/>
              <a:ext cx="992" cy="650"/>
            </a:xfrm>
            <a:prstGeom prst="rect">
              <a:avLst/>
            </a:prstGeom>
            <a:grpFill/>
            <a:ln w="25400">
              <a:solidFill>
                <a:schemeClr val="accent2"/>
              </a:solidFill>
              <a:miter lim="800000"/>
              <a:headEnd type="none" w="sm" len="sm"/>
              <a:tailEnd type="none" w="sm" len="sm"/>
            </a:ln>
            <a:effectLst/>
          </p:spPr>
          <p:txBody>
            <a:bodyPr wrap="square">
              <a:spAutoFit/>
            </a:bodyPr>
            <a:lstStyle/>
            <a:p>
              <a:pPr defTabSz="762000" eaLnBrk="0" hangingPunct="0"/>
              <a:r>
                <a:rPr lang="en-GB" dirty="0">
                  <a:solidFill>
                    <a:srgbClr val="FFFFFF"/>
                  </a:solidFill>
                  <a:latin typeface="Arial" charset="0"/>
                </a:rPr>
                <a:t>MIKE 11</a:t>
              </a:r>
            </a:p>
            <a:p>
              <a:pPr defTabSz="762000" eaLnBrk="0" hangingPunct="0"/>
              <a:r>
                <a:rPr lang="en-GB" dirty="0">
                  <a:solidFill>
                    <a:srgbClr val="FFFFFF"/>
                  </a:solidFill>
                  <a:latin typeface="Arial" charset="0"/>
                </a:rPr>
                <a:t>FEH main focus</a:t>
              </a:r>
            </a:p>
          </p:txBody>
        </p:sp>
      </p:grpSp>
      <p:sp>
        <p:nvSpPr>
          <p:cNvPr id="2" name="Footer Placeholder 1"/>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9396"/>
                                        </p:tgtEl>
                                        <p:attrNameLst>
                                          <p:attrName>style.visibility</p:attrName>
                                        </p:attrNameLst>
                                      </p:cBhvr>
                                      <p:to>
                                        <p:strVal val="visible"/>
                                      </p:to>
                                    </p:set>
                                    <p:anim calcmode="lin" valueType="num">
                                      <p:cBhvr additive="base">
                                        <p:cTn id="7" dur="500" fill="hold"/>
                                        <p:tgtEl>
                                          <p:spTgt spid="59396"/>
                                        </p:tgtEl>
                                        <p:attrNameLst>
                                          <p:attrName>ppt_x</p:attrName>
                                        </p:attrNameLst>
                                      </p:cBhvr>
                                      <p:tavLst>
                                        <p:tav tm="0">
                                          <p:val>
                                            <p:strVal val="1+#ppt_w/2"/>
                                          </p:val>
                                        </p:tav>
                                        <p:tav tm="100000">
                                          <p:val>
                                            <p:strVal val="#ppt_x"/>
                                          </p:val>
                                        </p:tav>
                                      </p:tavLst>
                                    </p:anim>
                                    <p:anim calcmode="lin" valueType="num">
                                      <p:cBhvr additive="base">
                                        <p:cTn id="8" dur="500" fill="hold"/>
                                        <p:tgtEl>
                                          <p:spTgt spid="593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title"/>
          </p:nvPr>
        </p:nvSpPr>
        <p:spPr>
          <a:noFill/>
          <a:ln/>
        </p:spPr>
        <p:txBody>
          <a:bodyPr/>
          <a:lstStyle/>
          <a:p>
            <a:r>
              <a:rPr lang="en-GB" dirty="0">
                <a:solidFill>
                  <a:srgbClr val="FFFFFF"/>
                </a:solidFill>
              </a:rPr>
              <a:t>The FEH </a:t>
            </a:r>
            <a:r>
              <a:rPr lang="en-GB" dirty="0" smtClean="0">
                <a:solidFill>
                  <a:srgbClr val="FFFFFF"/>
                </a:solidFill>
              </a:rPr>
              <a:t>Model</a:t>
            </a:r>
            <a:endParaRPr lang="en-GB" dirty="0">
              <a:solidFill>
                <a:srgbClr val="FFFFFF"/>
              </a:solidFill>
            </a:endParaRPr>
          </a:p>
        </p:txBody>
      </p:sp>
      <p:sp>
        <p:nvSpPr>
          <p:cNvPr id="2" name="Content Placeholder 1"/>
          <p:cNvSpPr>
            <a:spLocks noGrp="1"/>
          </p:cNvSpPr>
          <p:nvPr>
            <p:ph sz="quarter" idx="13"/>
          </p:nvPr>
        </p:nvSpPr>
        <p:spPr/>
        <p:txBody>
          <a:bodyPr/>
          <a:lstStyle/>
          <a:p>
            <a:pPr marL="0" indent="0" defTabSz="762000" eaLnBrk="0" hangingPunct="0">
              <a:spcBef>
                <a:spcPts val="500"/>
              </a:spcBef>
              <a:spcAft>
                <a:spcPts val="500"/>
              </a:spcAft>
              <a:buNone/>
            </a:pPr>
            <a:r>
              <a:rPr lang="en-US" dirty="0">
                <a:latin typeface="Arial" charset="0"/>
              </a:rPr>
              <a:t>The MIKE 11 FEH </a:t>
            </a:r>
            <a:r>
              <a:rPr lang="en-US" dirty="0" smtClean="0">
                <a:latin typeface="Arial" charset="0"/>
              </a:rPr>
              <a:t>model </a:t>
            </a:r>
            <a:r>
              <a:rPr lang="en-US" dirty="0">
                <a:latin typeface="Arial" charset="0"/>
              </a:rPr>
              <a:t>generates flood hydrographs based on catchment descriptors extracted from the FEH </a:t>
            </a:r>
            <a:r>
              <a:rPr lang="en-US" dirty="0" smtClean="0">
                <a:latin typeface="Arial" charset="0"/>
              </a:rPr>
              <a:t>CD-ROM </a:t>
            </a:r>
            <a:endParaRPr lang="en-US" dirty="0">
              <a:latin typeface="Arial" charset="0"/>
            </a:endParaRPr>
          </a:p>
          <a:p>
            <a:pPr defTabSz="762000" eaLnBrk="0" hangingPunct="0">
              <a:spcBef>
                <a:spcPts val="500"/>
              </a:spcBef>
              <a:spcAft>
                <a:spcPts val="500"/>
              </a:spcAft>
            </a:pPr>
            <a:endParaRPr lang="en-US" dirty="0">
              <a:latin typeface="Arial" charset="0"/>
            </a:endParaRPr>
          </a:p>
          <a:p>
            <a:pPr defTabSz="762000" eaLnBrk="0" hangingPunct="0">
              <a:spcBef>
                <a:spcPts val="500"/>
              </a:spcBef>
              <a:spcAft>
                <a:spcPts val="500"/>
              </a:spcAft>
            </a:pPr>
            <a:r>
              <a:rPr lang="en-US" dirty="0">
                <a:latin typeface="Arial" charset="0"/>
              </a:rPr>
              <a:t>Three main methods are available for hydrograph generation:</a:t>
            </a:r>
          </a:p>
          <a:p>
            <a:pPr lvl="1" defTabSz="762000" eaLnBrk="0" hangingPunct="0">
              <a:spcBef>
                <a:spcPts val="500"/>
              </a:spcBef>
              <a:spcAft>
                <a:spcPts val="500"/>
              </a:spcAft>
            </a:pPr>
            <a:r>
              <a:rPr lang="en-US" dirty="0" smtClean="0">
                <a:latin typeface="Arial" charset="0"/>
              </a:rPr>
              <a:t>Generation </a:t>
            </a:r>
            <a:r>
              <a:rPr lang="en-US" dirty="0">
                <a:latin typeface="Arial" charset="0"/>
              </a:rPr>
              <a:t>of a T-year event</a:t>
            </a:r>
          </a:p>
          <a:p>
            <a:pPr lvl="1" defTabSz="762000" eaLnBrk="0" hangingPunct="0">
              <a:spcBef>
                <a:spcPts val="500"/>
              </a:spcBef>
              <a:spcAft>
                <a:spcPts val="500"/>
              </a:spcAft>
            </a:pPr>
            <a:r>
              <a:rPr lang="en-US" dirty="0" smtClean="0">
                <a:latin typeface="Arial" charset="0"/>
              </a:rPr>
              <a:t>Generation </a:t>
            </a:r>
            <a:r>
              <a:rPr lang="en-US" dirty="0">
                <a:latin typeface="Arial" charset="0"/>
              </a:rPr>
              <a:t>of a Probable Maximum Flood (PMF)</a:t>
            </a:r>
          </a:p>
          <a:p>
            <a:pPr lvl="1" defTabSz="762000" eaLnBrk="0" hangingPunct="0">
              <a:spcBef>
                <a:spcPts val="500"/>
              </a:spcBef>
              <a:spcAft>
                <a:spcPts val="500"/>
              </a:spcAft>
            </a:pPr>
            <a:r>
              <a:rPr lang="en-US" dirty="0" smtClean="0">
                <a:latin typeface="Arial" charset="0"/>
              </a:rPr>
              <a:t>Generation </a:t>
            </a:r>
            <a:r>
              <a:rPr lang="en-US" dirty="0">
                <a:latin typeface="Arial" charset="0"/>
              </a:rPr>
              <a:t>of an observed Flood Event</a:t>
            </a:r>
          </a:p>
          <a:p>
            <a:endParaRPr lang="en-GB" dirty="0"/>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Modelling rainfall-runoff using FEH</a:t>
            </a:r>
          </a:p>
        </p:txBody>
      </p:sp>
      <p:sp>
        <p:nvSpPr>
          <p:cNvPr id="3" name="Content Placeholder 2"/>
          <p:cNvSpPr>
            <a:spLocks noGrp="1"/>
          </p:cNvSpPr>
          <p:nvPr>
            <p:ph sz="quarter" idx="13"/>
          </p:nvPr>
        </p:nvSpPr>
        <p:spPr/>
        <p:txBody>
          <a:bodyPr/>
          <a:lstStyle/>
          <a:p>
            <a:endParaRPr lang="en-GB"/>
          </a:p>
        </p:txBody>
      </p:sp>
      <p:pic>
        <p:nvPicPr>
          <p:cNvPr id="4" name="Picture 6" descr="50111-02"/>
          <p:cNvPicPr>
            <a:picLocks noChangeAspect="1" noChangeArrowheads="1"/>
          </p:cNvPicPr>
          <p:nvPr/>
        </p:nvPicPr>
        <p:blipFill>
          <a:blip r:embed="rId2"/>
          <a:srcRect/>
          <a:stretch>
            <a:fillRect/>
          </a:stretch>
        </p:blipFill>
        <p:spPr bwMode="auto">
          <a:xfrm>
            <a:off x="438470" y="1524000"/>
            <a:ext cx="7924800" cy="4708525"/>
          </a:xfrm>
          <a:prstGeom prst="rect">
            <a:avLst/>
          </a:prstGeom>
          <a:noFill/>
        </p:spPr>
      </p:pic>
      <p:sp>
        <p:nvSpPr>
          <p:cNvPr id="5" name="Text Box 25"/>
          <p:cNvSpPr txBox="1">
            <a:spLocks noChangeArrowheads="1"/>
          </p:cNvSpPr>
          <p:nvPr/>
        </p:nvSpPr>
        <p:spPr bwMode="auto">
          <a:xfrm>
            <a:off x="5010470" y="3200400"/>
            <a:ext cx="1235075" cy="366713"/>
          </a:xfrm>
          <a:prstGeom prst="rect">
            <a:avLst/>
          </a:prstGeom>
          <a:noFill/>
          <a:ln w="9525">
            <a:noFill/>
            <a:miter lim="800000"/>
            <a:headEnd type="none" w="sm" len="sm"/>
            <a:tailEnd type="none" w="sm" len="sm"/>
          </a:ln>
          <a:effectLst/>
        </p:spPr>
        <p:txBody>
          <a:bodyPr>
            <a:spAutoFit/>
          </a:bodyPr>
          <a:lstStyle/>
          <a:p>
            <a:pPr defTabSz="762000" eaLnBrk="0" hangingPunct="0"/>
            <a:r>
              <a:rPr lang="en-GB" sz="1800" b="1" dirty="0">
                <a:solidFill>
                  <a:schemeClr val="tx1"/>
                </a:solidFill>
                <a:latin typeface="Arial" charset="0"/>
              </a:rPr>
              <a:t>(loss)</a:t>
            </a:r>
            <a:endParaRPr lang="en-GB" sz="2400" dirty="0">
              <a:solidFill>
                <a:schemeClr val="tx1"/>
              </a:solidFill>
              <a:latin typeface="Times New Roman" pitchFamily="18" charset="0"/>
            </a:endParaRPr>
          </a:p>
        </p:txBody>
      </p:sp>
      <p:sp>
        <p:nvSpPr>
          <p:cNvPr id="6" name="Text Box 26"/>
          <p:cNvSpPr txBox="1">
            <a:spLocks noChangeArrowheads="1"/>
          </p:cNvSpPr>
          <p:nvPr/>
        </p:nvSpPr>
        <p:spPr bwMode="auto">
          <a:xfrm>
            <a:off x="5467670" y="4495800"/>
            <a:ext cx="1974850" cy="366713"/>
          </a:xfrm>
          <a:prstGeom prst="rect">
            <a:avLst/>
          </a:prstGeom>
          <a:noFill/>
          <a:ln w="9525">
            <a:noFill/>
            <a:miter lim="800000"/>
            <a:headEnd type="none" w="sm" len="sm"/>
            <a:tailEnd type="none" w="sm" len="sm"/>
          </a:ln>
          <a:effectLst/>
        </p:spPr>
        <p:txBody>
          <a:bodyPr wrap="none">
            <a:spAutoFit/>
          </a:bodyPr>
          <a:lstStyle/>
          <a:p>
            <a:pPr defTabSz="762000" eaLnBrk="0" hangingPunct="0"/>
            <a:r>
              <a:rPr lang="en-GB" sz="1800" b="1" dirty="0">
                <a:solidFill>
                  <a:schemeClr val="tx1"/>
                </a:solidFill>
                <a:latin typeface="Arial" charset="0"/>
              </a:rPr>
              <a:t>(rapid response)</a:t>
            </a:r>
            <a:endParaRPr lang="en-GB" sz="2400" dirty="0">
              <a:solidFill>
                <a:schemeClr val="tx1"/>
              </a:solidFill>
              <a:latin typeface="Times New Roman" pitchFamily="18" charset="0"/>
            </a:endParaRPr>
          </a:p>
        </p:txBody>
      </p:sp>
      <p:sp>
        <p:nvSpPr>
          <p:cNvPr id="7" name="Text Box 27"/>
          <p:cNvSpPr txBox="1">
            <a:spLocks noChangeArrowheads="1"/>
          </p:cNvSpPr>
          <p:nvPr/>
        </p:nvSpPr>
        <p:spPr bwMode="auto">
          <a:xfrm>
            <a:off x="362270" y="4572000"/>
            <a:ext cx="1235075" cy="366713"/>
          </a:xfrm>
          <a:prstGeom prst="rect">
            <a:avLst/>
          </a:prstGeom>
          <a:noFill/>
          <a:ln w="9525">
            <a:noFill/>
            <a:miter lim="800000"/>
            <a:headEnd type="none" w="sm" len="sm"/>
            <a:tailEnd type="none" w="sm" len="sm"/>
          </a:ln>
          <a:effectLst/>
        </p:spPr>
        <p:txBody>
          <a:bodyPr>
            <a:spAutoFit/>
          </a:bodyPr>
          <a:lstStyle/>
          <a:p>
            <a:pPr defTabSz="762000" eaLnBrk="0" hangingPunct="0"/>
            <a:r>
              <a:rPr lang="en-GB" sz="1800" b="1">
                <a:solidFill>
                  <a:schemeClr val="tx1"/>
                </a:solidFill>
                <a:latin typeface="Arial" charset="0"/>
              </a:rPr>
              <a:t>(loss)</a:t>
            </a:r>
            <a:endParaRPr lang="en-GB" sz="2400">
              <a:solidFill>
                <a:schemeClr val="tx1"/>
              </a:solidFill>
              <a:latin typeface="Times New Roman" pitchFamily="18" charset="0"/>
            </a:endParaRPr>
          </a:p>
        </p:txBody>
      </p:sp>
      <p:sp>
        <p:nvSpPr>
          <p:cNvPr id="8" name="Rectangle 28"/>
          <p:cNvSpPr>
            <a:spLocks noChangeArrowheads="1"/>
          </p:cNvSpPr>
          <p:nvPr/>
        </p:nvSpPr>
        <p:spPr bwMode="auto">
          <a:xfrm>
            <a:off x="1733870" y="4876800"/>
            <a:ext cx="990600" cy="381000"/>
          </a:xfrm>
          <a:prstGeom prst="rect">
            <a:avLst/>
          </a:prstGeom>
          <a:solidFill>
            <a:srgbClr val="FFFFFF"/>
          </a:solidFill>
          <a:ln w="9525">
            <a:noFill/>
            <a:miter lim="800000"/>
            <a:headEnd type="none" w="sm" len="sm"/>
            <a:tailEnd type="none" w="sm" len="sm"/>
          </a:ln>
          <a:effectLst/>
        </p:spPr>
        <p:txBody>
          <a:bodyPr wrap="none" anchor="ctr"/>
          <a:lstStyle/>
          <a:p>
            <a:endParaRPr lang="en-US"/>
          </a:p>
        </p:txBody>
      </p:sp>
      <p:sp>
        <p:nvSpPr>
          <p:cNvPr id="9" name="Rectangle 29"/>
          <p:cNvSpPr>
            <a:spLocks noChangeArrowheads="1"/>
          </p:cNvSpPr>
          <p:nvPr/>
        </p:nvSpPr>
        <p:spPr bwMode="auto">
          <a:xfrm>
            <a:off x="2648270" y="5105400"/>
            <a:ext cx="914400" cy="381000"/>
          </a:xfrm>
          <a:prstGeom prst="rect">
            <a:avLst/>
          </a:prstGeom>
          <a:solidFill>
            <a:srgbClr val="FFFFFF"/>
          </a:solidFill>
          <a:ln w="9525">
            <a:noFill/>
            <a:miter lim="800000"/>
            <a:headEnd type="none" w="sm" len="sm"/>
            <a:tailEnd type="none" w="sm" len="sm"/>
          </a:ln>
          <a:effectLst/>
        </p:spPr>
        <p:txBody>
          <a:bodyPr wrap="none" anchor="ctr"/>
          <a:lstStyle/>
          <a:p>
            <a:endParaRPr lang="en-US"/>
          </a:p>
        </p:txBody>
      </p:sp>
      <p:sp>
        <p:nvSpPr>
          <p:cNvPr id="10" name="Rectangle 30"/>
          <p:cNvSpPr>
            <a:spLocks noChangeArrowheads="1"/>
          </p:cNvSpPr>
          <p:nvPr/>
        </p:nvSpPr>
        <p:spPr bwMode="auto">
          <a:xfrm>
            <a:off x="3410270" y="5334000"/>
            <a:ext cx="228600" cy="76200"/>
          </a:xfrm>
          <a:prstGeom prst="rect">
            <a:avLst/>
          </a:prstGeom>
          <a:solidFill>
            <a:srgbClr val="FFFFFF"/>
          </a:solidFill>
          <a:ln w="9525">
            <a:noFill/>
            <a:miter lim="800000"/>
            <a:headEnd type="none" w="sm" len="sm"/>
            <a:tailEnd type="none" w="sm" len="sm"/>
          </a:ln>
          <a:effectLst/>
        </p:spPr>
        <p:txBody>
          <a:bodyPr wrap="none" anchor="ctr"/>
          <a:lstStyle/>
          <a:p>
            <a:endParaRPr lang="en-US"/>
          </a:p>
        </p:txBody>
      </p:sp>
      <p:grpSp>
        <p:nvGrpSpPr>
          <p:cNvPr id="11" name="Group 35"/>
          <p:cNvGrpSpPr>
            <a:grpSpLocks/>
          </p:cNvGrpSpPr>
          <p:nvPr/>
        </p:nvGrpSpPr>
        <p:grpSpPr bwMode="auto">
          <a:xfrm>
            <a:off x="4019870" y="928688"/>
            <a:ext cx="4800602" cy="3629025"/>
            <a:chOff x="2736" y="585"/>
            <a:chExt cx="3024" cy="2286"/>
          </a:xfrm>
        </p:grpSpPr>
        <p:pic>
          <p:nvPicPr>
            <p:cNvPr id="12" name="Picture 31"/>
            <p:cNvPicPr>
              <a:picLocks noChangeAspect="1" noChangeArrowheads="1"/>
            </p:cNvPicPr>
            <p:nvPr/>
          </p:nvPicPr>
          <p:blipFill>
            <a:blip r:embed="rId3"/>
            <a:srcRect/>
            <a:stretch>
              <a:fillRect/>
            </a:stretch>
          </p:blipFill>
          <p:spPr bwMode="auto">
            <a:xfrm>
              <a:off x="3809" y="585"/>
              <a:ext cx="1951" cy="2286"/>
            </a:xfrm>
            <a:prstGeom prst="rect">
              <a:avLst/>
            </a:prstGeom>
            <a:noFill/>
            <a:ln w="9525">
              <a:noFill/>
              <a:miter lim="800000"/>
              <a:headEnd type="none" w="sm" len="sm"/>
              <a:tailEnd type="none" w="sm" len="sm"/>
            </a:ln>
            <a:effectLst/>
          </p:spPr>
        </p:pic>
        <p:sp>
          <p:nvSpPr>
            <p:cNvPr id="13" name="Freeform 32"/>
            <p:cNvSpPr>
              <a:spLocks/>
            </p:cNvSpPr>
            <p:nvPr/>
          </p:nvSpPr>
          <p:spPr bwMode="auto">
            <a:xfrm>
              <a:off x="2736" y="1030"/>
              <a:ext cx="1056" cy="506"/>
            </a:xfrm>
            <a:custGeom>
              <a:avLst/>
              <a:gdLst/>
              <a:ahLst/>
              <a:cxnLst>
                <a:cxn ang="0">
                  <a:pos x="0" y="506"/>
                </a:cxn>
                <a:cxn ang="0">
                  <a:pos x="342" y="80"/>
                </a:cxn>
                <a:cxn ang="0">
                  <a:pos x="1056" y="26"/>
                </a:cxn>
              </a:cxnLst>
              <a:rect l="0" t="0" r="r" b="b"/>
              <a:pathLst>
                <a:path w="1056" h="506">
                  <a:moveTo>
                    <a:pt x="0" y="506"/>
                  </a:moveTo>
                  <a:cubicBezTo>
                    <a:pt x="57" y="435"/>
                    <a:pt x="166" y="160"/>
                    <a:pt x="342" y="80"/>
                  </a:cubicBezTo>
                  <a:cubicBezTo>
                    <a:pt x="518" y="0"/>
                    <a:pt x="907" y="37"/>
                    <a:pt x="1056" y="26"/>
                  </a:cubicBezTo>
                </a:path>
              </a:pathLst>
            </a:custGeom>
            <a:noFill/>
            <a:ln w="38100" cap="flat" cmpd="sng">
              <a:solidFill>
                <a:schemeClr val="accent2"/>
              </a:solidFill>
              <a:prstDash val="solid"/>
              <a:round/>
              <a:headEnd type="none" w="sm" len="sm"/>
              <a:tailEnd type="triangle" w="sm" len="sm"/>
            </a:ln>
            <a:effectLst/>
          </p:spPr>
          <p:txBody>
            <a:bodyPr wrap="none" anchor="ctr"/>
            <a:lstStyle/>
            <a:p>
              <a:endParaRPr lang="en-US"/>
            </a:p>
          </p:txBody>
        </p:sp>
        <p:sp>
          <p:nvSpPr>
            <p:cNvPr id="14" name="Text Box 34"/>
            <p:cNvSpPr txBox="1">
              <a:spLocks noChangeArrowheads="1"/>
            </p:cNvSpPr>
            <p:nvPr/>
          </p:nvSpPr>
          <p:spPr bwMode="auto">
            <a:xfrm>
              <a:off x="3960" y="2385"/>
              <a:ext cx="1710" cy="213"/>
            </a:xfrm>
            <a:prstGeom prst="rect">
              <a:avLst/>
            </a:prstGeom>
            <a:noFill/>
            <a:ln w="9525">
              <a:noFill/>
              <a:miter lim="800000"/>
              <a:headEnd type="none" w="sm" len="sm"/>
              <a:tailEnd type="none" w="sm" len="sm"/>
            </a:ln>
            <a:effectLst/>
          </p:spPr>
          <p:txBody>
            <a:bodyPr wrap="square">
              <a:spAutoFit/>
            </a:bodyPr>
            <a:lstStyle/>
            <a:p>
              <a:pPr defTabSz="762000" eaLnBrk="0" hangingPunct="0"/>
              <a:r>
                <a:rPr lang="en-GB" sz="1600" b="1" dirty="0" smtClean="0">
                  <a:solidFill>
                    <a:schemeClr val="accent2"/>
                  </a:solidFill>
                  <a:latin typeface="Arial" pitchFamily="34" charset="0"/>
                  <a:cs typeface="Arial" pitchFamily="34" charset="0"/>
                </a:rPr>
                <a:t>RR General User Interface</a:t>
              </a:r>
              <a:endParaRPr lang="en-GB" sz="1600" b="1" dirty="0">
                <a:solidFill>
                  <a:schemeClr val="accent2"/>
                </a:solidFill>
                <a:latin typeface="Arial" pitchFamily="34" charset="0"/>
                <a:cs typeface="Arial" pitchFamily="34" charset="0"/>
              </a:endParaRPr>
            </a:p>
          </p:txBody>
        </p:sp>
      </p:grpSp>
      <p:sp>
        <p:nvSpPr>
          <p:cNvPr id="15" name="Footer Placeholder 14"/>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183347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GB" dirty="0">
                <a:solidFill>
                  <a:srgbClr val="FFFFFF"/>
                </a:solidFill>
              </a:rPr>
              <a:t>The M11-FEH Graphical User Interface</a:t>
            </a:r>
          </a:p>
        </p:txBody>
      </p:sp>
      <p:sp>
        <p:nvSpPr>
          <p:cNvPr id="2" name="Content Placeholder 1"/>
          <p:cNvSpPr>
            <a:spLocks noGrp="1"/>
          </p:cNvSpPr>
          <p:nvPr>
            <p:ph sz="quarter" idx="13"/>
          </p:nvPr>
        </p:nvSpPr>
        <p:spPr/>
        <p:txBody>
          <a:bodyPr/>
          <a:lstStyle/>
          <a:p>
            <a:pPr marL="0" indent="0">
              <a:buNone/>
            </a:pPr>
            <a:r>
              <a:rPr lang="da-DK" dirty="0" smtClean="0"/>
              <a:t> </a:t>
            </a:r>
            <a:endParaRPr lang="en-GB" dirty="0"/>
          </a:p>
        </p:txBody>
      </p:sp>
      <p:sp>
        <p:nvSpPr>
          <p:cNvPr id="20483" name="Rectangle 3"/>
          <p:cNvSpPr>
            <a:spLocks noChangeArrowheads="1"/>
          </p:cNvSpPr>
          <p:nvPr/>
        </p:nvSpPr>
        <p:spPr bwMode="auto">
          <a:xfrm>
            <a:off x="5315272" y="1192882"/>
            <a:ext cx="3505200" cy="396875"/>
          </a:xfrm>
          <a:prstGeom prst="rect">
            <a:avLst/>
          </a:prstGeom>
          <a:noFill/>
          <a:ln w="9525">
            <a:noFill/>
            <a:miter lim="800000"/>
            <a:headEnd type="none" w="sm" len="sm"/>
            <a:tailEnd type="none" w="sm" len="sm"/>
          </a:ln>
          <a:effectLst/>
        </p:spPr>
        <p:txBody>
          <a:bodyPr>
            <a:spAutoFit/>
          </a:bodyPr>
          <a:lstStyle/>
          <a:p>
            <a:pPr defTabSz="762000" eaLnBrk="0" hangingPunct="0">
              <a:spcBef>
                <a:spcPts val="500"/>
              </a:spcBef>
              <a:spcAft>
                <a:spcPts val="500"/>
              </a:spcAft>
            </a:pPr>
            <a:r>
              <a:rPr lang="en-US">
                <a:solidFill>
                  <a:srgbClr val="FFFFFF"/>
                </a:solidFill>
                <a:latin typeface="+mn-lt"/>
              </a:rPr>
              <a:t>Defining a FEH catchment</a:t>
            </a:r>
          </a:p>
        </p:txBody>
      </p:sp>
      <p:pic>
        <p:nvPicPr>
          <p:cNvPr id="20484" name="Picture 4"/>
          <p:cNvPicPr>
            <a:picLocks noChangeAspect="1" noChangeArrowheads="1"/>
          </p:cNvPicPr>
          <p:nvPr/>
        </p:nvPicPr>
        <p:blipFill>
          <a:blip r:embed="rId2"/>
          <a:srcRect/>
          <a:stretch>
            <a:fillRect/>
          </a:stretch>
        </p:blipFill>
        <p:spPr bwMode="auto">
          <a:xfrm>
            <a:off x="1066800" y="1509936"/>
            <a:ext cx="4022725" cy="4781550"/>
          </a:xfrm>
          <a:prstGeom prst="rect">
            <a:avLst/>
          </a:prstGeom>
          <a:noFill/>
          <a:ln w="9525">
            <a:noFill/>
            <a:miter lim="800000"/>
            <a:headEnd type="none" w="sm" len="sm"/>
            <a:tailEnd type="none" w="sm" len="sm"/>
          </a:ln>
          <a:effectLst/>
        </p:spPr>
      </p:pic>
      <p:grpSp>
        <p:nvGrpSpPr>
          <p:cNvPr id="20488" name="Group 8"/>
          <p:cNvGrpSpPr>
            <a:grpSpLocks/>
          </p:cNvGrpSpPr>
          <p:nvPr/>
        </p:nvGrpSpPr>
        <p:grpSpPr bwMode="auto">
          <a:xfrm>
            <a:off x="3491235" y="1650082"/>
            <a:ext cx="4900613" cy="2171700"/>
            <a:chOff x="2115" y="1104"/>
            <a:chExt cx="3087" cy="1368"/>
          </a:xfrm>
        </p:grpSpPr>
        <p:sp>
          <p:nvSpPr>
            <p:cNvPr id="20485" name="Line 5"/>
            <p:cNvSpPr>
              <a:spLocks noChangeShapeType="1"/>
            </p:cNvSpPr>
            <p:nvPr/>
          </p:nvSpPr>
          <p:spPr bwMode="auto">
            <a:xfrm flipH="1">
              <a:off x="2115" y="1488"/>
              <a:ext cx="1533" cy="0"/>
            </a:xfrm>
            <a:prstGeom prst="line">
              <a:avLst/>
            </a:prstGeom>
            <a:noFill/>
            <a:ln w="25400">
              <a:solidFill>
                <a:schemeClr val="accent2"/>
              </a:solidFill>
              <a:round/>
              <a:headEnd type="none" w="sm" len="sm"/>
              <a:tailEnd type="triangle" w="lg" len="med"/>
            </a:ln>
            <a:effectLst/>
          </p:spPr>
          <p:txBody>
            <a:bodyPr wrap="none" anchor="ctr"/>
            <a:lstStyle/>
            <a:p>
              <a:endParaRPr lang="en-US">
                <a:latin typeface="+mn-lt"/>
              </a:endParaRPr>
            </a:p>
          </p:txBody>
        </p:sp>
        <p:pic>
          <p:nvPicPr>
            <p:cNvPr id="20486" name="Picture 6"/>
            <p:cNvPicPr>
              <a:picLocks noChangeAspect="1" noChangeArrowheads="1"/>
            </p:cNvPicPr>
            <p:nvPr/>
          </p:nvPicPr>
          <p:blipFill>
            <a:blip r:embed="rId3"/>
            <a:srcRect/>
            <a:stretch>
              <a:fillRect/>
            </a:stretch>
          </p:blipFill>
          <p:spPr bwMode="auto">
            <a:xfrm>
              <a:off x="3696" y="1104"/>
              <a:ext cx="1506" cy="1368"/>
            </a:xfrm>
            <a:prstGeom prst="rect">
              <a:avLst/>
            </a:prstGeom>
            <a:noFill/>
            <a:ln w="9525">
              <a:noFill/>
              <a:miter lim="800000"/>
              <a:headEnd type="none" w="sm" len="sm"/>
              <a:tailEnd type="none" w="sm" len="sm"/>
            </a:ln>
            <a:effectLst/>
          </p:spPr>
        </p:pic>
      </p:grpSp>
      <p:pic>
        <p:nvPicPr>
          <p:cNvPr id="20487" name="Picture 7"/>
          <p:cNvPicPr>
            <a:picLocks noChangeAspect="1" noChangeArrowheads="1"/>
          </p:cNvPicPr>
          <p:nvPr/>
        </p:nvPicPr>
        <p:blipFill>
          <a:blip r:embed="rId4"/>
          <a:srcRect/>
          <a:stretch>
            <a:fillRect/>
          </a:stretch>
        </p:blipFill>
        <p:spPr bwMode="auto">
          <a:xfrm>
            <a:off x="6001072" y="1650082"/>
            <a:ext cx="2390775" cy="2171700"/>
          </a:xfrm>
          <a:prstGeom prst="rect">
            <a:avLst/>
          </a:prstGeom>
          <a:noFill/>
          <a:ln w="9525">
            <a:noFill/>
            <a:miter lim="800000"/>
            <a:headEnd type="none" w="sm" len="sm"/>
            <a:tailEnd type="none" w="sm" len="sm"/>
          </a:ln>
          <a:effectLst/>
        </p:spPr>
      </p:pic>
      <p:grpSp>
        <p:nvGrpSpPr>
          <p:cNvPr id="20491" name="Group 11"/>
          <p:cNvGrpSpPr>
            <a:grpSpLocks/>
          </p:cNvGrpSpPr>
          <p:nvPr/>
        </p:nvGrpSpPr>
        <p:grpSpPr bwMode="auto">
          <a:xfrm>
            <a:off x="5908997" y="2869282"/>
            <a:ext cx="2911475" cy="2647950"/>
            <a:chOff x="3638" y="1872"/>
            <a:chExt cx="1834" cy="1668"/>
          </a:xfrm>
        </p:grpSpPr>
        <p:sp>
          <p:nvSpPr>
            <p:cNvPr id="20489" name="Oval 9"/>
            <p:cNvSpPr>
              <a:spLocks noChangeArrowheads="1"/>
            </p:cNvSpPr>
            <p:nvPr/>
          </p:nvSpPr>
          <p:spPr bwMode="auto">
            <a:xfrm>
              <a:off x="3744" y="1872"/>
              <a:ext cx="720" cy="336"/>
            </a:xfrm>
            <a:prstGeom prst="ellipse">
              <a:avLst/>
            </a:prstGeom>
            <a:noFill/>
            <a:ln w="25400">
              <a:solidFill>
                <a:schemeClr val="accent2"/>
              </a:solidFill>
              <a:round/>
              <a:headEnd type="none" w="sm" len="sm"/>
              <a:tailEnd type="none" w="sm" len="sm"/>
            </a:ln>
            <a:effectLst/>
          </p:spPr>
          <p:txBody>
            <a:bodyPr wrap="none" anchor="ctr"/>
            <a:lstStyle/>
            <a:p>
              <a:endParaRPr lang="en-US">
                <a:solidFill>
                  <a:srgbClr val="FFFFFF"/>
                </a:solidFill>
                <a:latin typeface="+mn-lt"/>
              </a:endParaRPr>
            </a:p>
          </p:txBody>
        </p:sp>
        <p:sp>
          <p:nvSpPr>
            <p:cNvPr id="20490" name="Text Box 10"/>
            <p:cNvSpPr txBox="1">
              <a:spLocks noChangeArrowheads="1"/>
            </p:cNvSpPr>
            <p:nvPr/>
          </p:nvSpPr>
          <p:spPr bwMode="auto">
            <a:xfrm>
              <a:off x="3638" y="2714"/>
              <a:ext cx="1834" cy="826"/>
            </a:xfrm>
            <a:prstGeom prst="rect">
              <a:avLst/>
            </a:prstGeom>
            <a:noFill/>
            <a:ln w="9525">
              <a:noFill/>
              <a:miter lim="800000"/>
              <a:headEnd type="none" w="sm" len="sm"/>
              <a:tailEnd type="none" w="sm" len="sm"/>
            </a:ln>
            <a:effectLst/>
          </p:spPr>
          <p:txBody>
            <a:bodyPr>
              <a:spAutoFit/>
            </a:bodyPr>
            <a:lstStyle/>
            <a:p>
              <a:pPr defTabSz="762000" eaLnBrk="0" hangingPunct="0"/>
              <a:r>
                <a:rPr lang="en-GB">
                  <a:solidFill>
                    <a:srgbClr val="FFFFFF"/>
                  </a:solidFill>
                  <a:latin typeface="+mn-lt"/>
                </a:rPr>
                <a:t>Catchment area not required since area is defined through catchment descriptors</a:t>
              </a:r>
            </a:p>
          </p:txBody>
        </p:sp>
      </p:gr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488"/>
                                        </p:tgtEl>
                                        <p:attrNameLst>
                                          <p:attrName>style.visibility</p:attrName>
                                        </p:attrNameLst>
                                      </p:cBhvr>
                                      <p:to>
                                        <p:strVal val="visible"/>
                                      </p:to>
                                    </p:set>
                                    <p:animEffect transition="in" filter="dissolve">
                                      <p:cBhvr>
                                        <p:cTn id="7" dur="500"/>
                                        <p:tgtEl>
                                          <p:spTgt spid="2048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2048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499"/>
                                          </p:stCondLst>
                                        </p:cTn>
                                        <p:tgtEl>
                                          <p:spTgt spid="204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p:spPr>
        <p:txBody>
          <a:bodyPr/>
          <a:lstStyle/>
          <a:p>
            <a:r>
              <a:rPr lang="en-GB" dirty="0">
                <a:solidFill>
                  <a:srgbClr val="FFFFFF"/>
                </a:solidFill>
              </a:rPr>
              <a:t>The M11-FEH Graphical User Interface</a:t>
            </a:r>
          </a:p>
        </p:txBody>
      </p:sp>
      <p:sp>
        <p:nvSpPr>
          <p:cNvPr id="2" name="Content Placeholder 1"/>
          <p:cNvSpPr>
            <a:spLocks noGrp="1"/>
          </p:cNvSpPr>
          <p:nvPr>
            <p:ph sz="quarter" idx="13"/>
          </p:nvPr>
        </p:nvSpPr>
        <p:spPr/>
        <p:txBody>
          <a:bodyPr/>
          <a:lstStyle/>
          <a:p>
            <a:pPr marL="0" indent="0">
              <a:buNone/>
            </a:pPr>
            <a:r>
              <a:rPr lang="da-DK" dirty="0" smtClean="0"/>
              <a:t> </a:t>
            </a:r>
            <a:endParaRPr lang="en-GB" dirty="0"/>
          </a:p>
        </p:txBody>
      </p:sp>
      <p:pic>
        <p:nvPicPr>
          <p:cNvPr id="49164" name="Picture 12"/>
          <p:cNvPicPr>
            <a:picLocks noChangeAspect="1" noChangeArrowheads="1"/>
          </p:cNvPicPr>
          <p:nvPr/>
        </p:nvPicPr>
        <p:blipFill>
          <a:blip r:embed="rId2"/>
          <a:srcRect/>
          <a:stretch>
            <a:fillRect/>
          </a:stretch>
        </p:blipFill>
        <p:spPr bwMode="auto">
          <a:xfrm>
            <a:off x="914400" y="1653952"/>
            <a:ext cx="4003675" cy="4752975"/>
          </a:xfrm>
          <a:prstGeom prst="rect">
            <a:avLst/>
          </a:prstGeom>
          <a:noFill/>
          <a:ln w="9525">
            <a:noFill/>
            <a:miter lim="800000"/>
            <a:headEnd type="none" w="sm" len="sm"/>
            <a:tailEnd type="none" w="sm" len="sm"/>
          </a:ln>
          <a:effectLst/>
        </p:spPr>
      </p:pic>
      <p:pic>
        <p:nvPicPr>
          <p:cNvPr id="49173" name="Picture 21"/>
          <p:cNvPicPr>
            <a:picLocks noChangeAspect="1" noChangeArrowheads="1"/>
          </p:cNvPicPr>
          <p:nvPr/>
        </p:nvPicPr>
        <p:blipFill>
          <a:blip r:embed="rId3"/>
          <a:srcRect/>
          <a:stretch>
            <a:fillRect/>
          </a:stretch>
        </p:blipFill>
        <p:spPr bwMode="auto">
          <a:xfrm>
            <a:off x="914400" y="1653952"/>
            <a:ext cx="4006850" cy="4772025"/>
          </a:xfrm>
          <a:prstGeom prst="rect">
            <a:avLst/>
          </a:prstGeom>
          <a:noFill/>
          <a:ln w="9525">
            <a:noFill/>
            <a:miter lim="800000"/>
            <a:headEnd type="none" w="sm" len="sm"/>
            <a:tailEnd type="none" w="sm" len="sm"/>
          </a:ln>
          <a:effectLst/>
        </p:spPr>
      </p:pic>
      <p:grpSp>
        <p:nvGrpSpPr>
          <p:cNvPr id="49167" name="Group 15"/>
          <p:cNvGrpSpPr>
            <a:grpSpLocks/>
          </p:cNvGrpSpPr>
          <p:nvPr/>
        </p:nvGrpSpPr>
        <p:grpSpPr bwMode="auto">
          <a:xfrm>
            <a:off x="1143000" y="1196752"/>
            <a:ext cx="7848600" cy="2209800"/>
            <a:chOff x="720" y="816"/>
            <a:chExt cx="4944" cy="1392"/>
          </a:xfrm>
        </p:grpSpPr>
        <p:sp>
          <p:nvSpPr>
            <p:cNvPr id="49155" name="Rectangle 3"/>
            <p:cNvSpPr>
              <a:spLocks noChangeArrowheads="1"/>
            </p:cNvSpPr>
            <p:nvPr/>
          </p:nvSpPr>
          <p:spPr bwMode="auto">
            <a:xfrm>
              <a:off x="3264" y="816"/>
              <a:ext cx="2400" cy="877"/>
            </a:xfrm>
            <a:prstGeom prst="rect">
              <a:avLst/>
            </a:prstGeom>
            <a:noFill/>
            <a:ln w="9525">
              <a:noFill/>
              <a:miter lim="800000"/>
              <a:headEnd type="none" w="sm" len="sm"/>
              <a:tailEnd type="none" w="sm" len="sm"/>
            </a:ln>
            <a:effectLst/>
          </p:spPr>
          <p:txBody>
            <a:bodyPr>
              <a:spAutoFit/>
            </a:bodyPr>
            <a:lstStyle/>
            <a:p>
              <a:pPr defTabSz="762000" eaLnBrk="0" hangingPunct="0">
                <a:spcBef>
                  <a:spcPts val="500"/>
                </a:spcBef>
                <a:spcAft>
                  <a:spcPts val="500"/>
                </a:spcAft>
              </a:pPr>
              <a:r>
                <a:rPr lang="en-US" sz="1800" dirty="0">
                  <a:solidFill>
                    <a:srgbClr val="FFFFFF"/>
                  </a:solidFill>
                  <a:latin typeface="Arial" charset="0"/>
                </a:rPr>
                <a:t>Choosing simulation mode</a:t>
              </a:r>
            </a:p>
            <a:p>
              <a:pPr marL="285750" indent="-285750" defTabSz="762000" eaLnBrk="0" hangingPunct="0">
                <a:spcBef>
                  <a:spcPts val="0"/>
                </a:spcBef>
                <a:spcAft>
                  <a:spcPts val="500"/>
                </a:spcAft>
                <a:buFont typeface="Arial" pitchFamily="34" charset="0"/>
                <a:buChar char="•"/>
              </a:pPr>
              <a:r>
                <a:rPr lang="en-US" sz="1800" dirty="0" smtClean="0">
                  <a:solidFill>
                    <a:srgbClr val="FFFFFF"/>
                  </a:solidFill>
                  <a:latin typeface="Arial" charset="0"/>
                </a:rPr>
                <a:t>T-year </a:t>
              </a:r>
              <a:r>
                <a:rPr lang="en-US" sz="1800" dirty="0">
                  <a:solidFill>
                    <a:srgbClr val="FFFFFF"/>
                  </a:solidFill>
                  <a:latin typeface="Arial" charset="0"/>
                </a:rPr>
                <a:t>storm event</a:t>
              </a:r>
            </a:p>
            <a:p>
              <a:pPr marL="285750" indent="-285750" defTabSz="762000" eaLnBrk="0" hangingPunct="0">
                <a:spcBef>
                  <a:spcPts val="0"/>
                </a:spcBef>
                <a:spcAft>
                  <a:spcPts val="500"/>
                </a:spcAft>
                <a:buFont typeface="Arial" pitchFamily="34" charset="0"/>
                <a:buChar char="•"/>
              </a:pPr>
              <a:r>
                <a:rPr lang="en-US" sz="1800" dirty="0" smtClean="0">
                  <a:solidFill>
                    <a:srgbClr val="FFFFFF"/>
                  </a:solidFill>
                  <a:latin typeface="Arial" charset="0"/>
                </a:rPr>
                <a:t>Probable </a:t>
              </a:r>
              <a:r>
                <a:rPr lang="en-US" sz="1800" dirty="0">
                  <a:solidFill>
                    <a:srgbClr val="FFFFFF"/>
                  </a:solidFill>
                  <a:latin typeface="Arial" charset="0"/>
                </a:rPr>
                <a:t>maximum flood (PMF)</a:t>
              </a:r>
            </a:p>
            <a:p>
              <a:pPr marL="285750" indent="-285750" defTabSz="762000" eaLnBrk="0" hangingPunct="0">
                <a:spcBef>
                  <a:spcPts val="0"/>
                </a:spcBef>
                <a:spcAft>
                  <a:spcPts val="500"/>
                </a:spcAft>
                <a:buFont typeface="Arial" pitchFamily="34" charset="0"/>
                <a:buChar char="•"/>
              </a:pPr>
              <a:r>
                <a:rPr lang="en-US" sz="1800" dirty="0" smtClean="0">
                  <a:solidFill>
                    <a:srgbClr val="FFFFFF"/>
                  </a:solidFill>
                  <a:latin typeface="Arial" charset="0"/>
                </a:rPr>
                <a:t>Observed </a:t>
              </a:r>
              <a:r>
                <a:rPr lang="en-US" sz="1800" dirty="0">
                  <a:solidFill>
                    <a:srgbClr val="FFFFFF"/>
                  </a:solidFill>
                  <a:latin typeface="Arial" charset="0"/>
                </a:rPr>
                <a:t>flood event</a:t>
              </a:r>
            </a:p>
          </p:txBody>
        </p:sp>
        <p:sp>
          <p:nvSpPr>
            <p:cNvPr id="49165" name="Oval 13"/>
            <p:cNvSpPr>
              <a:spLocks noChangeArrowheads="1"/>
            </p:cNvSpPr>
            <p:nvPr/>
          </p:nvSpPr>
          <p:spPr bwMode="auto">
            <a:xfrm>
              <a:off x="720" y="1680"/>
              <a:ext cx="960" cy="528"/>
            </a:xfrm>
            <a:prstGeom prst="ellipse">
              <a:avLst/>
            </a:prstGeom>
            <a:noFill/>
            <a:ln w="25400">
              <a:solidFill>
                <a:schemeClr val="tx2"/>
              </a:solidFill>
              <a:round/>
              <a:headEnd type="none" w="sm" len="sm"/>
              <a:tailEnd type="none" w="sm" len="sm"/>
            </a:ln>
            <a:effectLst/>
          </p:spPr>
          <p:txBody>
            <a:bodyPr wrap="none" anchor="ctr"/>
            <a:lstStyle/>
            <a:p>
              <a:endParaRPr lang="en-US">
                <a:solidFill>
                  <a:srgbClr val="FFFFFF"/>
                </a:solidFill>
              </a:endParaRPr>
            </a:p>
          </p:txBody>
        </p:sp>
        <p:sp>
          <p:nvSpPr>
            <p:cNvPr id="49166" name="Line 14"/>
            <p:cNvSpPr>
              <a:spLocks noChangeShapeType="1"/>
            </p:cNvSpPr>
            <p:nvPr/>
          </p:nvSpPr>
          <p:spPr bwMode="auto">
            <a:xfrm flipV="1">
              <a:off x="1632" y="1056"/>
              <a:ext cx="1584" cy="768"/>
            </a:xfrm>
            <a:prstGeom prst="line">
              <a:avLst/>
            </a:prstGeom>
            <a:noFill/>
            <a:ln w="25400">
              <a:solidFill>
                <a:schemeClr val="tx2"/>
              </a:solidFill>
              <a:round/>
              <a:headEnd type="none" w="sm" len="sm"/>
              <a:tailEnd type="none" w="sm" len="sm"/>
            </a:ln>
            <a:effectLst/>
          </p:spPr>
          <p:txBody>
            <a:bodyPr wrap="none" anchor="ctr"/>
            <a:lstStyle/>
            <a:p>
              <a:endParaRPr lang="en-US">
                <a:solidFill>
                  <a:srgbClr val="FFFFFF"/>
                </a:solidFill>
              </a:endParaRPr>
            </a:p>
          </p:txBody>
        </p:sp>
      </p:grpSp>
      <p:grpSp>
        <p:nvGrpSpPr>
          <p:cNvPr id="49171" name="Group 19"/>
          <p:cNvGrpSpPr>
            <a:grpSpLocks/>
          </p:cNvGrpSpPr>
          <p:nvPr/>
        </p:nvGrpSpPr>
        <p:grpSpPr bwMode="auto">
          <a:xfrm>
            <a:off x="2514600" y="2415952"/>
            <a:ext cx="6556375" cy="2743200"/>
            <a:chOff x="1584" y="1584"/>
            <a:chExt cx="4130" cy="1728"/>
          </a:xfrm>
        </p:grpSpPr>
        <p:sp>
          <p:nvSpPr>
            <p:cNvPr id="49168" name="Oval 16"/>
            <p:cNvSpPr>
              <a:spLocks noChangeArrowheads="1"/>
            </p:cNvSpPr>
            <p:nvPr/>
          </p:nvSpPr>
          <p:spPr bwMode="auto">
            <a:xfrm>
              <a:off x="1584" y="1584"/>
              <a:ext cx="1344" cy="1728"/>
            </a:xfrm>
            <a:prstGeom prst="ellipse">
              <a:avLst/>
            </a:prstGeom>
            <a:noFill/>
            <a:ln w="25400">
              <a:solidFill>
                <a:schemeClr val="accent4"/>
              </a:solidFill>
              <a:round/>
              <a:headEnd type="none" w="sm" len="sm"/>
              <a:tailEnd type="none" w="sm" len="sm"/>
            </a:ln>
            <a:effectLst/>
          </p:spPr>
          <p:txBody>
            <a:bodyPr wrap="none" anchor="ctr"/>
            <a:lstStyle/>
            <a:p>
              <a:endParaRPr lang="en-US">
                <a:solidFill>
                  <a:srgbClr val="FFFFFF"/>
                </a:solidFill>
              </a:endParaRPr>
            </a:p>
          </p:txBody>
        </p:sp>
        <p:sp>
          <p:nvSpPr>
            <p:cNvPr id="49169" name="Text Box 17"/>
            <p:cNvSpPr txBox="1">
              <a:spLocks noChangeArrowheads="1"/>
            </p:cNvSpPr>
            <p:nvPr/>
          </p:nvSpPr>
          <p:spPr bwMode="auto">
            <a:xfrm>
              <a:off x="3302" y="1943"/>
              <a:ext cx="2412" cy="750"/>
            </a:xfrm>
            <a:prstGeom prst="rect">
              <a:avLst/>
            </a:prstGeom>
            <a:noFill/>
            <a:ln w="9525">
              <a:noFill/>
              <a:miter lim="800000"/>
              <a:headEnd type="none" w="sm" len="sm"/>
              <a:tailEnd type="none" w="sm" len="sm"/>
            </a:ln>
            <a:effectLst/>
          </p:spPr>
          <p:txBody>
            <a:bodyPr wrap="none">
              <a:spAutoFit/>
            </a:bodyPr>
            <a:lstStyle/>
            <a:p>
              <a:pPr defTabSz="762000" eaLnBrk="0" hangingPunct="0"/>
              <a:r>
                <a:rPr lang="en-GB" sz="1800">
                  <a:solidFill>
                    <a:srgbClr val="FFFFFF"/>
                  </a:solidFill>
                  <a:latin typeface="Arial" charset="0"/>
                </a:rPr>
                <a:t>Catchment descriptors</a:t>
              </a:r>
            </a:p>
            <a:p>
              <a:pPr defTabSz="762000" eaLnBrk="0" hangingPunct="0"/>
              <a:r>
                <a:rPr lang="en-GB" sz="1800">
                  <a:solidFill>
                    <a:srgbClr val="FFFFFF"/>
                  </a:solidFill>
                  <a:latin typeface="Arial" charset="0"/>
                </a:rPr>
                <a:t>Browse for comma separated file</a:t>
              </a:r>
            </a:p>
            <a:p>
              <a:pPr defTabSz="762000" eaLnBrk="0" hangingPunct="0"/>
              <a:r>
                <a:rPr lang="en-GB" sz="1800">
                  <a:solidFill>
                    <a:srgbClr val="FFFFFF"/>
                  </a:solidFill>
                  <a:latin typeface="Arial" charset="0"/>
                </a:rPr>
                <a:t>Table shows catchment descriptors.</a:t>
              </a:r>
            </a:p>
            <a:p>
              <a:pPr defTabSz="762000" eaLnBrk="0" hangingPunct="0"/>
              <a:r>
                <a:rPr lang="en-GB" sz="1800">
                  <a:solidFill>
                    <a:srgbClr val="FFFFFF"/>
                  </a:solidFill>
                  <a:latin typeface="Arial" charset="0"/>
                </a:rPr>
                <a:t>Table is non-editable</a:t>
              </a:r>
            </a:p>
          </p:txBody>
        </p:sp>
        <p:sp>
          <p:nvSpPr>
            <p:cNvPr id="49170" name="Line 18"/>
            <p:cNvSpPr>
              <a:spLocks noChangeShapeType="1"/>
            </p:cNvSpPr>
            <p:nvPr/>
          </p:nvSpPr>
          <p:spPr bwMode="auto">
            <a:xfrm flipV="1">
              <a:off x="2928" y="2256"/>
              <a:ext cx="432" cy="48"/>
            </a:xfrm>
            <a:prstGeom prst="line">
              <a:avLst/>
            </a:prstGeom>
            <a:noFill/>
            <a:ln w="25400">
              <a:solidFill>
                <a:schemeClr val="accent4"/>
              </a:solidFill>
              <a:round/>
              <a:headEnd type="none" w="sm" len="sm"/>
              <a:tailEnd type="none" w="sm" len="sm"/>
            </a:ln>
            <a:effectLst/>
          </p:spPr>
          <p:txBody>
            <a:bodyPr wrap="none" anchor="ctr"/>
            <a:lstStyle/>
            <a:p>
              <a:endParaRPr lang="en-US">
                <a:solidFill>
                  <a:srgbClr val="FFFFFF"/>
                </a:solidFill>
              </a:endParaRPr>
            </a:p>
          </p:txBody>
        </p:sp>
      </p:grpSp>
      <p:grpSp>
        <p:nvGrpSpPr>
          <p:cNvPr id="49177" name="Group 25"/>
          <p:cNvGrpSpPr>
            <a:grpSpLocks/>
          </p:cNvGrpSpPr>
          <p:nvPr/>
        </p:nvGrpSpPr>
        <p:grpSpPr bwMode="auto">
          <a:xfrm>
            <a:off x="990600" y="3254152"/>
            <a:ext cx="7772400" cy="2447925"/>
            <a:chOff x="624" y="2112"/>
            <a:chExt cx="4896" cy="1542"/>
          </a:xfrm>
        </p:grpSpPr>
        <p:sp>
          <p:nvSpPr>
            <p:cNvPr id="49174" name="Oval 22"/>
            <p:cNvSpPr>
              <a:spLocks noChangeArrowheads="1"/>
            </p:cNvSpPr>
            <p:nvPr/>
          </p:nvSpPr>
          <p:spPr bwMode="auto">
            <a:xfrm>
              <a:off x="624" y="2112"/>
              <a:ext cx="1056" cy="1056"/>
            </a:xfrm>
            <a:prstGeom prst="ellipse">
              <a:avLst/>
            </a:prstGeom>
            <a:noFill/>
            <a:ln w="25400">
              <a:solidFill>
                <a:schemeClr val="accent5"/>
              </a:solidFill>
              <a:round/>
              <a:headEnd type="none" w="sm" len="sm"/>
              <a:tailEnd type="none" w="sm" len="sm"/>
            </a:ln>
            <a:effectLst/>
          </p:spPr>
          <p:txBody>
            <a:bodyPr wrap="none" anchor="ctr"/>
            <a:lstStyle/>
            <a:p>
              <a:endParaRPr lang="en-US">
                <a:solidFill>
                  <a:srgbClr val="FFFFFF"/>
                </a:solidFill>
              </a:endParaRPr>
            </a:p>
          </p:txBody>
        </p:sp>
        <p:sp>
          <p:nvSpPr>
            <p:cNvPr id="49175" name="Line 23"/>
            <p:cNvSpPr>
              <a:spLocks noChangeShapeType="1"/>
            </p:cNvSpPr>
            <p:nvPr/>
          </p:nvSpPr>
          <p:spPr bwMode="auto">
            <a:xfrm>
              <a:off x="1584" y="2976"/>
              <a:ext cx="1776" cy="336"/>
            </a:xfrm>
            <a:prstGeom prst="line">
              <a:avLst/>
            </a:prstGeom>
            <a:noFill/>
            <a:ln w="25400">
              <a:solidFill>
                <a:schemeClr val="accent5"/>
              </a:solidFill>
              <a:round/>
              <a:headEnd type="none" w="sm" len="sm"/>
              <a:tailEnd type="none" w="sm" len="sm"/>
            </a:ln>
            <a:effectLst/>
          </p:spPr>
          <p:txBody>
            <a:bodyPr wrap="none" anchor="ctr"/>
            <a:lstStyle/>
            <a:p>
              <a:endParaRPr lang="en-US">
                <a:solidFill>
                  <a:srgbClr val="FFFFFF"/>
                </a:solidFill>
              </a:endParaRPr>
            </a:p>
          </p:txBody>
        </p:sp>
        <p:sp>
          <p:nvSpPr>
            <p:cNvPr id="49176" name="Text Box 24"/>
            <p:cNvSpPr txBox="1">
              <a:spLocks noChangeArrowheads="1"/>
            </p:cNvSpPr>
            <p:nvPr/>
          </p:nvSpPr>
          <p:spPr bwMode="auto">
            <a:xfrm>
              <a:off x="3398" y="2904"/>
              <a:ext cx="2122" cy="750"/>
            </a:xfrm>
            <a:prstGeom prst="rect">
              <a:avLst/>
            </a:prstGeom>
            <a:noFill/>
            <a:ln w="9525">
              <a:noFill/>
              <a:miter lim="800000"/>
              <a:headEnd type="none" w="sm" len="sm"/>
              <a:tailEnd type="none" w="sm" len="sm"/>
            </a:ln>
            <a:effectLst/>
          </p:spPr>
          <p:txBody>
            <a:bodyPr>
              <a:spAutoFit/>
            </a:bodyPr>
            <a:lstStyle/>
            <a:p>
              <a:pPr defTabSz="762000" eaLnBrk="0" hangingPunct="0"/>
              <a:r>
                <a:rPr lang="en-GB" sz="1800">
                  <a:solidFill>
                    <a:srgbClr val="FFFFFF"/>
                  </a:solidFill>
                  <a:latin typeface="Arial" charset="0"/>
                </a:rPr>
                <a:t>The design profile is found automatically based on the catchment descriptors.</a:t>
              </a:r>
            </a:p>
            <a:p>
              <a:pPr defTabSz="762000" eaLnBrk="0" hangingPunct="0"/>
              <a:r>
                <a:rPr lang="en-GB" sz="1800">
                  <a:solidFill>
                    <a:srgbClr val="FFFFFF"/>
                  </a:solidFill>
                  <a:latin typeface="Arial" charset="0"/>
                </a:rPr>
                <a:t>May be edited by the user</a:t>
              </a:r>
            </a:p>
          </p:txBody>
        </p:sp>
      </p:grpSp>
      <p:sp>
        <p:nvSpPr>
          <p:cNvPr id="18" name="Rectangle 17"/>
          <p:cNvSpPr/>
          <p:nvPr/>
        </p:nvSpPr>
        <p:spPr bwMode="auto">
          <a:xfrm>
            <a:off x="1071538" y="2115906"/>
            <a:ext cx="428628" cy="214314"/>
          </a:xfrm>
          <a:prstGeom prst="rect">
            <a:avLst/>
          </a:prstGeom>
          <a:noFill/>
          <a:ln w="28575" cap="flat" cmpd="sng" algn="ctr">
            <a:solidFill>
              <a:schemeClr val="accent2"/>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bg1"/>
              </a:solidFill>
              <a:effectLst/>
              <a:latin typeface="Verdana" pitchFamily="34" charset="0"/>
            </a:endParaRPr>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9167"/>
                                        </p:tgtEl>
                                        <p:attrNameLst>
                                          <p:attrName>style.visibility</p:attrName>
                                        </p:attrNameLst>
                                      </p:cBhvr>
                                      <p:to>
                                        <p:strVal val="visible"/>
                                      </p:to>
                                    </p:set>
                                    <p:animEffect transition="in" filter="dissolve">
                                      <p:cBhvr>
                                        <p:cTn id="7" dur="500"/>
                                        <p:tgtEl>
                                          <p:spTgt spid="49167"/>
                                        </p:tgtEl>
                                      </p:cBhvr>
                                    </p:animEffect>
                                  </p:childTnLst>
                                  <p:subTnLst>
                                    <p:set>
                                      <p:cBhvr override="childStyle">
                                        <p:cTn dur="1" fill="hold" display="0" masterRel="nextClick" afterEffect="1"/>
                                        <p:tgtEl>
                                          <p:spTgt spid="49167"/>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9171"/>
                                        </p:tgtEl>
                                        <p:attrNameLst>
                                          <p:attrName>style.visibility</p:attrName>
                                        </p:attrNameLst>
                                      </p:cBhvr>
                                      <p:to>
                                        <p:strVal val="visible"/>
                                      </p:to>
                                    </p:set>
                                    <p:animEffect transition="in" filter="dissolve">
                                      <p:cBhvr>
                                        <p:cTn id="12" dur="500"/>
                                        <p:tgtEl>
                                          <p:spTgt spid="49171"/>
                                        </p:tgtEl>
                                      </p:cBhvr>
                                    </p:animEffect>
                                  </p:childTnLst>
                                  <p:subTnLst>
                                    <p:set>
                                      <p:cBhvr override="childStyle">
                                        <p:cTn dur="1" fill="hold" display="0" masterRel="nextClick" afterEffect="1"/>
                                        <p:tgtEl>
                                          <p:spTgt spid="49171"/>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4917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499"/>
                                          </p:stCondLst>
                                        </p:cTn>
                                        <p:tgtEl>
                                          <p:spTgt spid="491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FFFF"/>
                </a:solidFill>
              </a:rPr>
              <a:t>The M11-FEH Graphical User Interface</a:t>
            </a:r>
            <a:endParaRPr lang="en-GB" dirty="0"/>
          </a:p>
        </p:txBody>
      </p:sp>
      <p:sp>
        <p:nvSpPr>
          <p:cNvPr id="3" name="Content Placeholder 2"/>
          <p:cNvSpPr>
            <a:spLocks noGrp="1"/>
          </p:cNvSpPr>
          <p:nvPr>
            <p:ph sz="quarter" idx="13"/>
          </p:nvPr>
        </p:nvSpPr>
        <p:spPr/>
        <p:txBody>
          <a:bodyPr/>
          <a:lstStyle/>
          <a:p>
            <a:pPr marL="0" indent="0">
              <a:buNone/>
            </a:pPr>
            <a:r>
              <a:rPr lang="da-DK" dirty="0" smtClean="0"/>
              <a:t> </a:t>
            </a:r>
            <a:endParaRPr lang="en-GB" dirty="0"/>
          </a:p>
        </p:txBody>
      </p:sp>
      <p:pic>
        <p:nvPicPr>
          <p:cNvPr id="10" name="Picture 18"/>
          <p:cNvPicPr>
            <a:picLocks noChangeAspect="1" noChangeArrowheads="1"/>
          </p:cNvPicPr>
          <p:nvPr/>
        </p:nvPicPr>
        <p:blipFill>
          <a:blip r:embed="rId2"/>
          <a:srcRect/>
          <a:stretch>
            <a:fillRect/>
          </a:stretch>
        </p:blipFill>
        <p:spPr bwMode="auto">
          <a:xfrm>
            <a:off x="838200" y="1524000"/>
            <a:ext cx="4359275" cy="5143500"/>
          </a:xfrm>
          <a:prstGeom prst="rect">
            <a:avLst/>
          </a:prstGeom>
          <a:noFill/>
          <a:ln w="9525">
            <a:noFill/>
            <a:miter lim="800000"/>
            <a:headEnd type="none" w="sm" len="sm"/>
            <a:tailEnd type="none" w="sm" len="sm"/>
          </a:ln>
          <a:effectLst/>
        </p:spPr>
      </p:pic>
      <p:grpSp>
        <p:nvGrpSpPr>
          <p:cNvPr id="11" name="Group 5"/>
          <p:cNvGrpSpPr>
            <a:grpSpLocks/>
          </p:cNvGrpSpPr>
          <p:nvPr/>
        </p:nvGrpSpPr>
        <p:grpSpPr bwMode="auto">
          <a:xfrm>
            <a:off x="1143000" y="1179513"/>
            <a:ext cx="7848600" cy="2097088"/>
            <a:chOff x="720" y="887"/>
            <a:chExt cx="4944" cy="1321"/>
          </a:xfrm>
        </p:grpSpPr>
        <p:sp>
          <p:nvSpPr>
            <p:cNvPr id="12" name="Rectangle 6"/>
            <p:cNvSpPr>
              <a:spLocks noChangeArrowheads="1"/>
            </p:cNvSpPr>
            <p:nvPr/>
          </p:nvSpPr>
          <p:spPr bwMode="auto">
            <a:xfrm>
              <a:off x="3264" y="887"/>
              <a:ext cx="2400" cy="662"/>
            </a:xfrm>
            <a:prstGeom prst="rect">
              <a:avLst/>
            </a:prstGeom>
            <a:noFill/>
            <a:ln w="9525">
              <a:noFill/>
              <a:miter lim="800000"/>
              <a:headEnd type="none" w="sm" len="sm"/>
              <a:tailEnd type="none" w="sm" len="sm"/>
            </a:ln>
            <a:effectLst/>
          </p:spPr>
          <p:txBody>
            <a:bodyPr>
              <a:spAutoFit/>
            </a:bodyPr>
            <a:lstStyle/>
            <a:p>
              <a:pPr defTabSz="762000" eaLnBrk="0" hangingPunct="0">
                <a:spcBef>
                  <a:spcPts val="500"/>
                </a:spcBef>
                <a:spcAft>
                  <a:spcPts val="0"/>
                </a:spcAft>
              </a:pPr>
              <a:r>
                <a:rPr lang="en-US" sz="1800" dirty="0">
                  <a:latin typeface="Arial" charset="0"/>
                </a:rPr>
                <a:t>Choosing the unit </a:t>
              </a:r>
              <a:r>
                <a:rPr lang="en-US" sz="1800" dirty="0" smtClean="0">
                  <a:latin typeface="Arial" charset="0"/>
                </a:rPr>
                <a:t>hydrograph</a:t>
              </a:r>
            </a:p>
            <a:p>
              <a:pPr marL="285750" indent="-285750" defTabSz="762000" eaLnBrk="0" hangingPunct="0">
                <a:spcBef>
                  <a:spcPts val="500"/>
                </a:spcBef>
                <a:spcAft>
                  <a:spcPts val="0"/>
                </a:spcAft>
                <a:buFont typeface="Arial" pitchFamily="34" charset="0"/>
                <a:buChar char="•"/>
              </a:pPr>
              <a:r>
                <a:rPr lang="en-US" sz="1800" dirty="0" smtClean="0">
                  <a:latin typeface="Arial" charset="0"/>
                </a:rPr>
                <a:t>FEH triangular</a:t>
              </a:r>
            </a:p>
            <a:p>
              <a:pPr marL="285750" indent="-285750" defTabSz="762000" eaLnBrk="0" hangingPunct="0">
                <a:spcBef>
                  <a:spcPts val="500"/>
                </a:spcBef>
                <a:spcAft>
                  <a:spcPts val="500"/>
                </a:spcAft>
                <a:buFont typeface="Arial" pitchFamily="34" charset="0"/>
                <a:buChar char="•"/>
              </a:pPr>
              <a:r>
                <a:rPr lang="en-US" sz="1800" dirty="0" smtClean="0">
                  <a:latin typeface="Arial" charset="0"/>
                </a:rPr>
                <a:t>User </a:t>
              </a:r>
              <a:r>
                <a:rPr lang="en-US" sz="1800" dirty="0">
                  <a:latin typeface="Arial" charset="0"/>
                </a:rPr>
                <a:t>defined</a:t>
              </a:r>
            </a:p>
          </p:txBody>
        </p:sp>
        <p:sp>
          <p:nvSpPr>
            <p:cNvPr id="13" name="Oval 7"/>
            <p:cNvSpPr>
              <a:spLocks noChangeArrowheads="1"/>
            </p:cNvSpPr>
            <p:nvPr/>
          </p:nvSpPr>
          <p:spPr bwMode="auto">
            <a:xfrm>
              <a:off x="720" y="1680"/>
              <a:ext cx="960" cy="528"/>
            </a:xfrm>
            <a:prstGeom prst="ellipse">
              <a:avLst/>
            </a:prstGeom>
            <a:noFill/>
            <a:ln w="25400">
              <a:solidFill>
                <a:schemeClr val="tx2"/>
              </a:solidFill>
              <a:round/>
              <a:headEnd type="none" w="sm" len="sm"/>
              <a:tailEnd type="none" w="sm" len="sm"/>
            </a:ln>
            <a:effectLst/>
          </p:spPr>
          <p:txBody>
            <a:bodyPr wrap="none" anchor="ctr"/>
            <a:lstStyle/>
            <a:p>
              <a:endParaRPr lang="en-US"/>
            </a:p>
          </p:txBody>
        </p:sp>
        <p:sp>
          <p:nvSpPr>
            <p:cNvPr id="14" name="Line 8"/>
            <p:cNvSpPr>
              <a:spLocks noChangeShapeType="1"/>
            </p:cNvSpPr>
            <p:nvPr/>
          </p:nvSpPr>
          <p:spPr bwMode="auto">
            <a:xfrm flipV="1">
              <a:off x="1632" y="1056"/>
              <a:ext cx="1584" cy="768"/>
            </a:xfrm>
            <a:prstGeom prst="line">
              <a:avLst/>
            </a:prstGeom>
            <a:noFill/>
            <a:ln w="25400">
              <a:solidFill>
                <a:schemeClr val="tx2"/>
              </a:solidFill>
              <a:round/>
              <a:headEnd type="none" w="sm" len="sm"/>
              <a:tailEnd type="none" w="sm" len="sm"/>
            </a:ln>
            <a:effectLst/>
          </p:spPr>
          <p:txBody>
            <a:bodyPr wrap="none" anchor="ctr"/>
            <a:lstStyle/>
            <a:p>
              <a:endParaRPr lang="en-US"/>
            </a:p>
          </p:txBody>
        </p:sp>
      </p:grpSp>
      <p:grpSp>
        <p:nvGrpSpPr>
          <p:cNvPr id="15" name="Group 19"/>
          <p:cNvGrpSpPr>
            <a:grpSpLocks/>
          </p:cNvGrpSpPr>
          <p:nvPr/>
        </p:nvGrpSpPr>
        <p:grpSpPr bwMode="auto">
          <a:xfrm>
            <a:off x="1066800" y="2286000"/>
            <a:ext cx="7848600" cy="4440238"/>
            <a:chOff x="672" y="1440"/>
            <a:chExt cx="4944" cy="2797"/>
          </a:xfrm>
        </p:grpSpPr>
        <p:sp>
          <p:nvSpPr>
            <p:cNvPr id="16" name="Oval 14"/>
            <p:cNvSpPr>
              <a:spLocks noChangeArrowheads="1"/>
            </p:cNvSpPr>
            <p:nvPr/>
          </p:nvSpPr>
          <p:spPr bwMode="auto">
            <a:xfrm>
              <a:off x="672" y="2112"/>
              <a:ext cx="1296" cy="288"/>
            </a:xfrm>
            <a:prstGeom prst="ellipse">
              <a:avLst/>
            </a:prstGeom>
            <a:noFill/>
            <a:ln w="25400">
              <a:solidFill>
                <a:schemeClr val="accent4"/>
              </a:solidFill>
              <a:round/>
              <a:headEnd type="none" w="sm" len="sm"/>
              <a:tailEnd type="none" w="sm" len="sm"/>
            </a:ln>
            <a:effectLst/>
          </p:spPr>
          <p:txBody>
            <a:bodyPr wrap="none" anchor="ctr"/>
            <a:lstStyle/>
            <a:p>
              <a:endParaRPr lang="en-US"/>
            </a:p>
          </p:txBody>
        </p:sp>
        <p:sp>
          <p:nvSpPr>
            <p:cNvPr id="17" name="Line 15"/>
            <p:cNvSpPr>
              <a:spLocks noChangeShapeType="1"/>
            </p:cNvSpPr>
            <p:nvPr/>
          </p:nvSpPr>
          <p:spPr bwMode="auto">
            <a:xfrm flipV="1">
              <a:off x="1968" y="1824"/>
              <a:ext cx="1344" cy="432"/>
            </a:xfrm>
            <a:prstGeom prst="line">
              <a:avLst/>
            </a:prstGeom>
            <a:noFill/>
            <a:ln w="25400">
              <a:solidFill>
                <a:schemeClr val="accent4"/>
              </a:solidFill>
              <a:round/>
              <a:headEnd type="none" w="sm" len="sm"/>
              <a:tailEnd type="none" w="sm" len="sm"/>
            </a:ln>
            <a:effectLst/>
          </p:spPr>
          <p:txBody>
            <a:bodyPr wrap="none" anchor="ctr"/>
            <a:lstStyle/>
            <a:p>
              <a:endParaRPr lang="en-US"/>
            </a:p>
          </p:txBody>
        </p:sp>
        <p:sp>
          <p:nvSpPr>
            <p:cNvPr id="18" name="Text Box 16"/>
            <p:cNvSpPr txBox="1">
              <a:spLocks noChangeArrowheads="1"/>
            </p:cNvSpPr>
            <p:nvPr/>
          </p:nvSpPr>
          <p:spPr bwMode="auto">
            <a:xfrm>
              <a:off x="3312" y="1440"/>
              <a:ext cx="2304" cy="2797"/>
            </a:xfrm>
            <a:prstGeom prst="rect">
              <a:avLst/>
            </a:prstGeom>
            <a:noFill/>
            <a:ln w="9525">
              <a:noFill/>
              <a:miter lim="800000"/>
              <a:headEnd type="none" w="sm" len="sm"/>
              <a:tailEnd type="none" w="sm" len="sm"/>
            </a:ln>
            <a:effectLst/>
          </p:spPr>
          <p:txBody>
            <a:bodyPr>
              <a:spAutoFit/>
            </a:bodyPr>
            <a:lstStyle/>
            <a:p>
              <a:pPr defTabSz="762000" eaLnBrk="0" hangingPunct="0"/>
              <a:r>
                <a:rPr lang="en-GB" sz="1800" dirty="0">
                  <a:latin typeface="Arial" charset="0"/>
                </a:rPr>
                <a:t>Choose the method by which the time to peak of the Instantaneous Unit Hydrograph</a:t>
              </a:r>
            </a:p>
            <a:p>
              <a:pPr marL="285750" indent="-285750" defTabSz="762000" eaLnBrk="0" hangingPunct="0">
                <a:spcBef>
                  <a:spcPts val="500"/>
                </a:spcBef>
                <a:buFont typeface="Arial" pitchFamily="34" charset="0"/>
                <a:buChar char="•"/>
              </a:pPr>
              <a:r>
                <a:rPr lang="en-GB" sz="1800" dirty="0" smtClean="0">
                  <a:latin typeface="Arial" charset="0"/>
                </a:rPr>
                <a:t>LAG</a:t>
              </a:r>
              <a:r>
                <a:rPr lang="en-GB" sz="1800" dirty="0">
                  <a:latin typeface="Arial" charset="0"/>
                </a:rPr>
                <a:t>: User specifies the LAG (</a:t>
              </a:r>
              <a:r>
                <a:rPr lang="en-GB" sz="1800" dirty="0" err="1">
                  <a:latin typeface="Arial" charset="0"/>
                </a:rPr>
                <a:t>hrs</a:t>
              </a:r>
              <a:r>
                <a:rPr lang="en-GB" sz="1800" dirty="0">
                  <a:latin typeface="Arial" charset="0"/>
                </a:rPr>
                <a:t>)</a:t>
              </a:r>
            </a:p>
            <a:p>
              <a:pPr marL="285750" indent="-285750" defTabSz="762000" eaLnBrk="0" hangingPunct="0">
                <a:spcBef>
                  <a:spcPts val="500"/>
                </a:spcBef>
                <a:buFont typeface="Arial" pitchFamily="34" charset="0"/>
                <a:buChar char="•"/>
              </a:pPr>
              <a:r>
                <a:rPr lang="en-GB" sz="1800" dirty="0" smtClean="0">
                  <a:latin typeface="Arial" charset="0"/>
                </a:rPr>
                <a:t>Catchment </a:t>
              </a:r>
              <a:r>
                <a:rPr lang="en-GB" sz="1800" dirty="0">
                  <a:latin typeface="Arial" charset="0"/>
                </a:rPr>
                <a:t>descriptors</a:t>
              </a:r>
            </a:p>
            <a:p>
              <a:pPr marL="285750" indent="-285750" defTabSz="762000" eaLnBrk="0" hangingPunct="0">
                <a:spcBef>
                  <a:spcPts val="500"/>
                </a:spcBef>
                <a:buFont typeface="Arial" pitchFamily="34" charset="0"/>
                <a:buChar char="•"/>
              </a:pPr>
              <a:r>
                <a:rPr lang="en-GB" sz="1800" dirty="0" smtClean="0">
                  <a:latin typeface="Arial" charset="0"/>
                </a:rPr>
                <a:t>Donor </a:t>
              </a:r>
              <a:r>
                <a:rPr lang="en-GB" sz="1800" dirty="0">
                  <a:latin typeface="Arial" charset="0"/>
                </a:rPr>
                <a:t>Catchment: User supplies observed </a:t>
              </a:r>
              <a:r>
                <a:rPr lang="en-GB" sz="1800" dirty="0" err="1">
                  <a:latin typeface="Arial" charset="0"/>
                </a:rPr>
                <a:t>Tp</a:t>
              </a:r>
              <a:r>
                <a:rPr lang="en-GB" sz="1800" dirty="0">
                  <a:latin typeface="Arial" charset="0"/>
                </a:rPr>
                <a:t>(0) and </a:t>
              </a:r>
              <a:r>
                <a:rPr lang="en-GB" sz="1800" dirty="0" err="1">
                  <a:latin typeface="Arial" charset="0"/>
                </a:rPr>
                <a:t>Tp</a:t>
              </a:r>
              <a:r>
                <a:rPr lang="en-GB" sz="1800" dirty="0">
                  <a:latin typeface="Arial" charset="0"/>
                </a:rPr>
                <a:t>(0) from catchment descriptors for Donor Catchment</a:t>
              </a:r>
            </a:p>
            <a:p>
              <a:pPr defTabSz="762000" eaLnBrk="0" hangingPunct="0">
                <a:buFontTx/>
                <a:buChar char="•"/>
              </a:pPr>
              <a:endParaRPr lang="en-GB" sz="1800" dirty="0">
                <a:latin typeface="Arial" charset="0"/>
              </a:endParaRPr>
            </a:p>
            <a:p>
              <a:pPr defTabSz="762000" eaLnBrk="0" hangingPunct="0"/>
              <a:r>
                <a:rPr lang="en-GB" sz="1800" dirty="0" smtClean="0">
                  <a:latin typeface="Arial" charset="0"/>
                </a:rPr>
                <a:t>Observations</a:t>
              </a:r>
              <a:r>
                <a:rPr lang="en-GB" sz="1800" dirty="0">
                  <a:latin typeface="Arial" charset="0"/>
                </a:rPr>
                <a:t>: The user supplies the time to </a:t>
              </a:r>
              <a:r>
                <a:rPr lang="en-GB" sz="1800" dirty="0" smtClean="0">
                  <a:latin typeface="Arial" charset="0"/>
                </a:rPr>
                <a:t>peak</a:t>
              </a:r>
              <a:endParaRPr lang="en-GB" sz="1800" dirty="0">
                <a:latin typeface="Arial" charset="0"/>
              </a:endParaRPr>
            </a:p>
            <a:p>
              <a:pPr defTabSz="762000" eaLnBrk="0" hangingPunct="0">
                <a:buFontTx/>
                <a:buChar char="•"/>
              </a:pPr>
              <a:endParaRPr lang="en-GB" sz="1800" dirty="0">
                <a:latin typeface="Arial" charset="0"/>
              </a:endParaRPr>
            </a:p>
          </p:txBody>
        </p:sp>
      </p:grpSp>
      <p:sp>
        <p:nvSpPr>
          <p:cNvPr id="19" name="Rectangle 18"/>
          <p:cNvSpPr/>
          <p:nvPr/>
        </p:nvSpPr>
        <p:spPr bwMode="auto">
          <a:xfrm>
            <a:off x="1428728" y="2000240"/>
            <a:ext cx="785818" cy="214314"/>
          </a:xfrm>
          <a:prstGeom prst="rect">
            <a:avLst/>
          </a:prstGeom>
          <a:noFill/>
          <a:ln w="28575" cap="flat" cmpd="sng" algn="ctr">
            <a:solidFill>
              <a:schemeClr val="accent2"/>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bg1"/>
              </a:solidFill>
              <a:effectLst/>
              <a:latin typeface="Verdana" pitchFamily="34" charset="0"/>
            </a:endParaRPr>
          </a:p>
        </p:txBody>
      </p:sp>
      <p:sp>
        <p:nvSpPr>
          <p:cNvPr id="20" name="Footer Placeholder 19"/>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3848655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FFFF"/>
                </a:solidFill>
              </a:rPr>
              <a:t>The M11-FEH Graphical User Interface</a:t>
            </a:r>
            <a:endParaRPr lang="en-GB" dirty="0"/>
          </a:p>
        </p:txBody>
      </p:sp>
      <p:sp>
        <p:nvSpPr>
          <p:cNvPr id="3" name="Content Placeholder 2"/>
          <p:cNvSpPr>
            <a:spLocks noGrp="1"/>
          </p:cNvSpPr>
          <p:nvPr>
            <p:ph sz="quarter" idx="13"/>
          </p:nvPr>
        </p:nvSpPr>
        <p:spPr/>
        <p:txBody>
          <a:bodyPr/>
          <a:lstStyle/>
          <a:p>
            <a:pPr marL="0" indent="0">
              <a:buNone/>
            </a:pPr>
            <a:r>
              <a:rPr lang="da-DK" dirty="0" smtClean="0"/>
              <a:t> </a:t>
            </a:r>
            <a:endParaRPr lang="en-GB" dirty="0"/>
          </a:p>
        </p:txBody>
      </p:sp>
      <p:pic>
        <p:nvPicPr>
          <p:cNvPr id="20" name="Picture 11"/>
          <p:cNvPicPr>
            <a:picLocks noChangeAspect="1" noChangeArrowheads="1"/>
          </p:cNvPicPr>
          <p:nvPr/>
        </p:nvPicPr>
        <p:blipFill>
          <a:blip r:embed="rId2"/>
          <a:srcRect/>
          <a:stretch>
            <a:fillRect/>
          </a:stretch>
        </p:blipFill>
        <p:spPr bwMode="auto">
          <a:xfrm>
            <a:off x="838200" y="1196752"/>
            <a:ext cx="4359275" cy="5148263"/>
          </a:xfrm>
          <a:prstGeom prst="rect">
            <a:avLst/>
          </a:prstGeom>
          <a:noFill/>
          <a:ln w="9525">
            <a:noFill/>
            <a:miter lim="800000"/>
            <a:headEnd type="none" w="sm" len="sm"/>
            <a:tailEnd type="none" w="sm" len="sm"/>
          </a:ln>
          <a:effectLst/>
        </p:spPr>
      </p:pic>
      <p:grpSp>
        <p:nvGrpSpPr>
          <p:cNvPr id="5" name="Group 4"/>
          <p:cNvGrpSpPr/>
          <p:nvPr/>
        </p:nvGrpSpPr>
        <p:grpSpPr>
          <a:xfrm>
            <a:off x="3733800" y="1958752"/>
            <a:ext cx="5181600" cy="1676400"/>
            <a:chOff x="3733800" y="1958752"/>
            <a:chExt cx="5181600" cy="1676400"/>
          </a:xfrm>
        </p:grpSpPr>
        <p:sp>
          <p:nvSpPr>
            <p:cNvPr id="22" name="Oval 8"/>
            <p:cNvSpPr>
              <a:spLocks noChangeArrowheads="1"/>
            </p:cNvSpPr>
            <p:nvPr/>
          </p:nvSpPr>
          <p:spPr bwMode="auto">
            <a:xfrm>
              <a:off x="3733800" y="3177952"/>
              <a:ext cx="1219200" cy="457200"/>
            </a:xfrm>
            <a:prstGeom prst="ellipse">
              <a:avLst/>
            </a:prstGeom>
            <a:noFill/>
            <a:ln w="25400">
              <a:solidFill>
                <a:schemeClr val="tx2"/>
              </a:solidFill>
              <a:round/>
              <a:headEnd type="none" w="sm" len="sm"/>
              <a:tailEnd type="none" w="sm" len="sm"/>
            </a:ln>
            <a:effectLst/>
          </p:spPr>
          <p:txBody>
            <a:bodyPr wrap="none" anchor="ctr"/>
            <a:lstStyle/>
            <a:p>
              <a:endParaRPr lang="en-US"/>
            </a:p>
          </p:txBody>
        </p:sp>
        <p:sp>
          <p:nvSpPr>
            <p:cNvPr id="23" name="Line 9"/>
            <p:cNvSpPr>
              <a:spLocks noChangeShapeType="1"/>
            </p:cNvSpPr>
            <p:nvPr/>
          </p:nvSpPr>
          <p:spPr bwMode="auto">
            <a:xfrm flipV="1">
              <a:off x="4648200" y="2568352"/>
              <a:ext cx="609600" cy="609600"/>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24" name="Text Box 10"/>
            <p:cNvSpPr txBox="1">
              <a:spLocks noChangeArrowheads="1"/>
            </p:cNvSpPr>
            <p:nvPr/>
          </p:nvSpPr>
          <p:spPr bwMode="auto">
            <a:xfrm>
              <a:off x="5257800" y="1958752"/>
              <a:ext cx="3657600" cy="1465263"/>
            </a:xfrm>
            <a:prstGeom prst="rect">
              <a:avLst/>
            </a:prstGeom>
            <a:noFill/>
            <a:ln w="9525">
              <a:noFill/>
              <a:miter lim="800000"/>
              <a:headEnd type="none" w="sm" len="sm"/>
              <a:tailEnd type="none" w="sm" len="sm"/>
            </a:ln>
            <a:effectLst/>
          </p:spPr>
          <p:txBody>
            <a:bodyPr>
              <a:spAutoFit/>
            </a:bodyPr>
            <a:lstStyle/>
            <a:p>
              <a:pPr defTabSz="762000" eaLnBrk="0" hangingPunct="0"/>
              <a:r>
                <a:rPr lang="en-GB" sz="1800" dirty="0">
                  <a:latin typeface="Arial" charset="0"/>
                </a:rPr>
                <a:t>The data interval or time step used is calculated by the system. Determined as 20 % of </a:t>
              </a:r>
              <a:r>
                <a:rPr lang="en-GB" sz="1800" dirty="0" err="1">
                  <a:latin typeface="Arial" charset="0"/>
                </a:rPr>
                <a:t>Tp</a:t>
              </a:r>
              <a:r>
                <a:rPr lang="en-GB" sz="1800" dirty="0">
                  <a:latin typeface="Arial" charset="0"/>
                </a:rPr>
                <a:t>(0) rounded to the standard values of 0.25, 0.5, 1 or 2 </a:t>
              </a:r>
              <a:r>
                <a:rPr lang="en-GB" sz="1800" dirty="0" err="1">
                  <a:latin typeface="Arial" charset="0"/>
                </a:rPr>
                <a:t>hrs</a:t>
              </a:r>
              <a:endParaRPr lang="en-GB" sz="1800" dirty="0">
                <a:latin typeface="Arial" charset="0"/>
              </a:endParaRPr>
            </a:p>
          </p:txBody>
        </p:sp>
      </p:grpSp>
      <p:grpSp>
        <p:nvGrpSpPr>
          <p:cNvPr id="4" name="Group 3"/>
          <p:cNvGrpSpPr/>
          <p:nvPr/>
        </p:nvGrpSpPr>
        <p:grpSpPr>
          <a:xfrm>
            <a:off x="3657600" y="3482752"/>
            <a:ext cx="5180013" cy="2774950"/>
            <a:chOff x="3657600" y="3482752"/>
            <a:chExt cx="5180013" cy="2774950"/>
          </a:xfrm>
        </p:grpSpPr>
        <p:grpSp>
          <p:nvGrpSpPr>
            <p:cNvPr id="26" name="Group 26"/>
            <p:cNvGrpSpPr>
              <a:grpSpLocks/>
            </p:cNvGrpSpPr>
            <p:nvPr/>
          </p:nvGrpSpPr>
          <p:grpSpPr bwMode="auto">
            <a:xfrm>
              <a:off x="3657600" y="3482752"/>
              <a:ext cx="4648200" cy="2774950"/>
              <a:chOff x="2304" y="2400"/>
              <a:chExt cx="2928" cy="1748"/>
            </a:xfrm>
          </p:grpSpPr>
          <p:sp>
            <p:nvSpPr>
              <p:cNvPr id="28" name="Oval 13"/>
              <p:cNvSpPr>
                <a:spLocks noChangeArrowheads="1"/>
              </p:cNvSpPr>
              <p:nvPr/>
            </p:nvSpPr>
            <p:spPr bwMode="auto">
              <a:xfrm>
                <a:off x="2304" y="2400"/>
                <a:ext cx="768" cy="528"/>
              </a:xfrm>
              <a:prstGeom prst="ellipse">
                <a:avLst/>
              </a:prstGeom>
              <a:noFill/>
              <a:ln w="25400">
                <a:solidFill>
                  <a:schemeClr val="accent4"/>
                </a:solidFill>
                <a:round/>
                <a:headEnd type="none" w="sm" len="sm"/>
                <a:tailEnd type="none" w="sm" len="sm"/>
              </a:ln>
              <a:effectLst/>
            </p:spPr>
            <p:txBody>
              <a:bodyPr wrap="none" anchor="ctr"/>
              <a:lstStyle/>
              <a:p>
                <a:endParaRPr lang="en-US"/>
              </a:p>
            </p:txBody>
          </p:sp>
          <p:grpSp>
            <p:nvGrpSpPr>
              <p:cNvPr id="29" name="Group 25"/>
              <p:cNvGrpSpPr>
                <a:grpSpLocks/>
              </p:cNvGrpSpPr>
              <p:nvPr/>
            </p:nvGrpSpPr>
            <p:grpSpPr bwMode="auto">
              <a:xfrm>
                <a:off x="3840" y="2400"/>
                <a:ext cx="1392" cy="1748"/>
                <a:chOff x="3840" y="2400"/>
                <a:chExt cx="1392" cy="1748"/>
              </a:xfrm>
            </p:grpSpPr>
            <p:sp>
              <p:nvSpPr>
                <p:cNvPr id="30" name="Line 14"/>
                <p:cNvSpPr>
                  <a:spLocks noChangeShapeType="1"/>
                </p:cNvSpPr>
                <p:nvPr/>
              </p:nvSpPr>
              <p:spPr bwMode="auto">
                <a:xfrm flipV="1">
                  <a:off x="3840" y="2400"/>
                  <a:ext cx="0" cy="1440"/>
                </a:xfrm>
                <a:prstGeom prst="line">
                  <a:avLst/>
                </a:prstGeom>
                <a:noFill/>
                <a:ln w="19050">
                  <a:solidFill>
                    <a:schemeClr val="accent4"/>
                  </a:solidFill>
                  <a:round/>
                  <a:headEnd type="none" w="sm" len="sm"/>
                  <a:tailEnd type="triangle" w="sm" len="sm"/>
                </a:ln>
                <a:effectLst/>
              </p:spPr>
              <p:txBody>
                <a:bodyPr wrap="none" anchor="ctr"/>
                <a:lstStyle/>
                <a:p>
                  <a:endParaRPr lang="en-US"/>
                </a:p>
              </p:txBody>
            </p:sp>
            <p:sp>
              <p:nvSpPr>
                <p:cNvPr id="31" name="Line 15"/>
                <p:cNvSpPr>
                  <a:spLocks noChangeShapeType="1"/>
                </p:cNvSpPr>
                <p:nvPr/>
              </p:nvSpPr>
              <p:spPr bwMode="auto">
                <a:xfrm>
                  <a:off x="3840" y="3840"/>
                  <a:ext cx="1392" cy="0"/>
                </a:xfrm>
                <a:prstGeom prst="line">
                  <a:avLst/>
                </a:prstGeom>
                <a:noFill/>
                <a:ln w="19050">
                  <a:solidFill>
                    <a:schemeClr val="accent4"/>
                  </a:solidFill>
                  <a:round/>
                  <a:headEnd type="none" w="sm" len="sm"/>
                  <a:tailEnd type="triangle" w="sm" len="sm"/>
                </a:ln>
                <a:effectLst/>
              </p:spPr>
              <p:txBody>
                <a:bodyPr wrap="none" anchor="ctr"/>
                <a:lstStyle/>
                <a:p>
                  <a:endParaRPr lang="en-US"/>
                </a:p>
              </p:txBody>
            </p:sp>
            <p:sp>
              <p:nvSpPr>
                <p:cNvPr id="32" name="Line 16"/>
                <p:cNvSpPr>
                  <a:spLocks noChangeShapeType="1"/>
                </p:cNvSpPr>
                <p:nvPr/>
              </p:nvSpPr>
              <p:spPr bwMode="auto">
                <a:xfrm flipV="1">
                  <a:off x="3840" y="2928"/>
                  <a:ext cx="384" cy="912"/>
                </a:xfrm>
                <a:prstGeom prst="line">
                  <a:avLst/>
                </a:prstGeom>
                <a:noFill/>
                <a:ln w="19050">
                  <a:solidFill>
                    <a:schemeClr val="accent4"/>
                  </a:solidFill>
                  <a:round/>
                  <a:headEnd type="none" w="sm" len="sm"/>
                  <a:tailEnd type="none" w="sm" len="sm"/>
                </a:ln>
                <a:effectLst/>
              </p:spPr>
              <p:txBody>
                <a:bodyPr wrap="none" anchor="ctr"/>
                <a:lstStyle/>
                <a:p>
                  <a:endParaRPr lang="en-US"/>
                </a:p>
              </p:txBody>
            </p:sp>
            <p:sp>
              <p:nvSpPr>
                <p:cNvPr id="33" name="Line 17"/>
                <p:cNvSpPr>
                  <a:spLocks noChangeShapeType="1"/>
                </p:cNvSpPr>
                <p:nvPr/>
              </p:nvSpPr>
              <p:spPr bwMode="auto">
                <a:xfrm>
                  <a:off x="4224" y="2928"/>
                  <a:ext cx="624" cy="912"/>
                </a:xfrm>
                <a:prstGeom prst="line">
                  <a:avLst/>
                </a:prstGeom>
                <a:noFill/>
                <a:ln w="19050">
                  <a:solidFill>
                    <a:schemeClr val="accent4"/>
                  </a:solidFill>
                  <a:round/>
                  <a:headEnd type="none" w="sm" len="sm"/>
                  <a:tailEnd type="none" w="sm" len="sm"/>
                </a:ln>
                <a:effectLst/>
              </p:spPr>
              <p:txBody>
                <a:bodyPr wrap="none" anchor="ctr"/>
                <a:lstStyle/>
                <a:p>
                  <a:endParaRPr lang="en-US"/>
                </a:p>
              </p:txBody>
            </p:sp>
            <p:sp>
              <p:nvSpPr>
                <p:cNvPr id="34" name="Line 18"/>
                <p:cNvSpPr>
                  <a:spLocks noChangeShapeType="1"/>
                </p:cNvSpPr>
                <p:nvPr/>
              </p:nvSpPr>
              <p:spPr bwMode="auto">
                <a:xfrm flipH="1">
                  <a:off x="3840" y="2928"/>
                  <a:ext cx="384" cy="0"/>
                </a:xfrm>
                <a:prstGeom prst="line">
                  <a:avLst/>
                </a:prstGeom>
                <a:noFill/>
                <a:ln w="19050">
                  <a:solidFill>
                    <a:schemeClr val="accent4"/>
                  </a:solidFill>
                  <a:round/>
                  <a:headEnd type="none" w="sm" len="sm"/>
                  <a:tailEnd type="triangle" w="sm" len="sm"/>
                </a:ln>
                <a:effectLst/>
              </p:spPr>
              <p:txBody>
                <a:bodyPr wrap="none" anchor="ctr"/>
                <a:lstStyle/>
                <a:p>
                  <a:endParaRPr lang="en-US"/>
                </a:p>
              </p:txBody>
            </p:sp>
            <p:sp>
              <p:nvSpPr>
                <p:cNvPr id="35" name="Line 19"/>
                <p:cNvSpPr>
                  <a:spLocks noChangeShapeType="1"/>
                </p:cNvSpPr>
                <p:nvPr/>
              </p:nvSpPr>
              <p:spPr bwMode="auto">
                <a:xfrm>
                  <a:off x="3840" y="3888"/>
                  <a:ext cx="1008" cy="0"/>
                </a:xfrm>
                <a:prstGeom prst="line">
                  <a:avLst/>
                </a:prstGeom>
                <a:noFill/>
                <a:ln w="19050">
                  <a:solidFill>
                    <a:schemeClr val="accent4"/>
                  </a:solidFill>
                  <a:round/>
                  <a:headEnd type="arrow" w="sm" len="sm"/>
                  <a:tailEnd type="arrow" w="sm" len="sm"/>
                </a:ln>
                <a:effectLst/>
              </p:spPr>
              <p:txBody>
                <a:bodyPr wrap="none" anchor="ctr"/>
                <a:lstStyle/>
                <a:p>
                  <a:endParaRPr lang="en-US"/>
                </a:p>
              </p:txBody>
            </p:sp>
            <p:sp>
              <p:nvSpPr>
                <p:cNvPr id="36" name="Line 20"/>
                <p:cNvSpPr>
                  <a:spLocks noChangeShapeType="1"/>
                </p:cNvSpPr>
                <p:nvPr/>
              </p:nvSpPr>
              <p:spPr bwMode="auto">
                <a:xfrm>
                  <a:off x="4224" y="2928"/>
                  <a:ext cx="0" cy="912"/>
                </a:xfrm>
                <a:prstGeom prst="line">
                  <a:avLst/>
                </a:prstGeom>
                <a:noFill/>
                <a:ln w="19050">
                  <a:solidFill>
                    <a:schemeClr val="accent4"/>
                  </a:solidFill>
                  <a:round/>
                  <a:headEnd type="arrow" w="sm" len="sm"/>
                  <a:tailEnd type="arrow" w="sm" len="sm"/>
                </a:ln>
                <a:effectLst/>
              </p:spPr>
              <p:txBody>
                <a:bodyPr wrap="none" anchor="ctr"/>
                <a:lstStyle/>
                <a:p>
                  <a:endParaRPr lang="en-US"/>
                </a:p>
              </p:txBody>
            </p:sp>
            <p:sp>
              <p:nvSpPr>
                <p:cNvPr id="37" name="Text Box 21"/>
                <p:cNvSpPr txBox="1">
                  <a:spLocks noChangeArrowheads="1"/>
                </p:cNvSpPr>
                <p:nvPr/>
              </p:nvSpPr>
              <p:spPr bwMode="auto">
                <a:xfrm>
                  <a:off x="3888" y="2688"/>
                  <a:ext cx="258" cy="212"/>
                </a:xfrm>
                <a:prstGeom prst="rect">
                  <a:avLst/>
                </a:prstGeom>
                <a:noFill/>
                <a:ln w="9525">
                  <a:noFill/>
                  <a:miter lim="800000"/>
                  <a:headEnd type="none" w="sm" len="sm"/>
                  <a:tailEnd type="none" w="sm" len="sm"/>
                </a:ln>
                <a:effectLst/>
              </p:spPr>
              <p:txBody>
                <a:bodyPr wrap="none">
                  <a:spAutoFit/>
                </a:bodyPr>
                <a:lstStyle/>
                <a:p>
                  <a:pPr defTabSz="762000" eaLnBrk="0" hangingPunct="0"/>
                  <a:r>
                    <a:rPr lang="en-GB" sz="1600" dirty="0" err="1">
                      <a:latin typeface="Times New Roman" pitchFamily="18" charset="0"/>
                    </a:rPr>
                    <a:t>Tp</a:t>
                  </a:r>
                  <a:endParaRPr lang="en-GB" sz="2400" dirty="0">
                    <a:latin typeface="Times New Roman" pitchFamily="18" charset="0"/>
                  </a:endParaRPr>
                </a:p>
              </p:txBody>
            </p:sp>
            <p:sp>
              <p:nvSpPr>
                <p:cNvPr id="38" name="Text Box 22"/>
                <p:cNvSpPr txBox="1">
                  <a:spLocks noChangeArrowheads="1"/>
                </p:cNvSpPr>
                <p:nvPr/>
              </p:nvSpPr>
              <p:spPr bwMode="auto">
                <a:xfrm>
                  <a:off x="4272" y="3408"/>
                  <a:ext cx="272" cy="212"/>
                </a:xfrm>
                <a:prstGeom prst="rect">
                  <a:avLst/>
                </a:prstGeom>
                <a:noFill/>
                <a:ln w="9525">
                  <a:noFill/>
                  <a:miter lim="800000"/>
                  <a:headEnd type="none" w="sm" len="sm"/>
                  <a:tailEnd type="none" w="sm" len="sm"/>
                </a:ln>
                <a:effectLst/>
              </p:spPr>
              <p:txBody>
                <a:bodyPr wrap="none">
                  <a:spAutoFit/>
                </a:bodyPr>
                <a:lstStyle/>
                <a:p>
                  <a:pPr defTabSz="762000" eaLnBrk="0" hangingPunct="0"/>
                  <a:r>
                    <a:rPr lang="en-GB" sz="1600">
                      <a:latin typeface="Times New Roman" pitchFamily="18" charset="0"/>
                    </a:rPr>
                    <a:t>Up</a:t>
                  </a:r>
                  <a:endParaRPr lang="en-GB" sz="2400">
                    <a:latin typeface="Times New Roman" pitchFamily="18" charset="0"/>
                  </a:endParaRPr>
                </a:p>
              </p:txBody>
            </p:sp>
            <p:sp>
              <p:nvSpPr>
                <p:cNvPr id="39" name="Text Box 23"/>
                <p:cNvSpPr txBox="1">
                  <a:spLocks noChangeArrowheads="1"/>
                </p:cNvSpPr>
                <p:nvPr/>
              </p:nvSpPr>
              <p:spPr bwMode="auto">
                <a:xfrm>
                  <a:off x="4176" y="3936"/>
                  <a:ext cx="279" cy="212"/>
                </a:xfrm>
                <a:prstGeom prst="rect">
                  <a:avLst/>
                </a:prstGeom>
                <a:noFill/>
                <a:ln w="9525">
                  <a:noFill/>
                  <a:miter lim="800000"/>
                  <a:headEnd type="none" w="sm" len="sm"/>
                  <a:tailEnd type="none" w="sm" len="sm"/>
                </a:ln>
                <a:effectLst/>
              </p:spPr>
              <p:txBody>
                <a:bodyPr wrap="none">
                  <a:spAutoFit/>
                </a:bodyPr>
                <a:lstStyle/>
                <a:p>
                  <a:pPr defTabSz="762000" eaLnBrk="0" hangingPunct="0"/>
                  <a:r>
                    <a:rPr lang="en-GB" sz="1600">
                      <a:latin typeface="Times New Roman" pitchFamily="18" charset="0"/>
                    </a:rPr>
                    <a:t>TB</a:t>
                  </a:r>
                  <a:endParaRPr lang="en-GB" sz="2400">
                    <a:latin typeface="Times New Roman" pitchFamily="18" charset="0"/>
                  </a:endParaRPr>
                </a:p>
              </p:txBody>
            </p:sp>
          </p:grpSp>
        </p:grpSp>
        <p:sp>
          <p:nvSpPr>
            <p:cNvPr id="27" name="Text Box 27"/>
            <p:cNvSpPr txBox="1">
              <a:spLocks noChangeArrowheads="1"/>
            </p:cNvSpPr>
            <p:nvPr/>
          </p:nvSpPr>
          <p:spPr bwMode="auto">
            <a:xfrm>
              <a:off x="6477000" y="3633565"/>
              <a:ext cx="2360613" cy="336550"/>
            </a:xfrm>
            <a:prstGeom prst="rect">
              <a:avLst/>
            </a:prstGeom>
            <a:noFill/>
            <a:ln w="9525">
              <a:noFill/>
              <a:miter lim="800000"/>
              <a:headEnd type="none" w="sm" len="sm"/>
              <a:tailEnd type="none" w="sm" len="sm"/>
            </a:ln>
            <a:effectLst/>
          </p:spPr>
          <p:txBody>
            <a:bodyPr wrap="none">
              <a:spAutoFit/>
            </a:bodyPr>
            <a:lstStyle/>
            <a:p>
              <a:pPr defTabSz="762000" eaLnBrk="0" hangingPunct="0"/>
              <a:r>
                <a:rPr lang="en-GB" sz="1600" dirty="0">
                  <a:latin typeface="Arial" charset="0"/>
                </a:rPr>
                <a:t>Automatically calculated</a:t>
              </a:r>
              <a:endParaRPr lang="en-GB" sz="2400" dirty="0">
                <a:latin typeface="Arial" charset="0"/>
              </a:endParaRPr>
            </a:p>
          </p:txBody>
        </p:sp>
      </p:grpSp>
      <p:sp>
        <p:nvSpPr>
          <p:cNvPr id="40" name="Rectangle 39"/>
          <p:cNvSpPr/>
          <p:nvPr/>
        </p:nvSpPr>
        <p:spPr bwMode="auto">
          <a:xfrm>
            <a:off x="1428728" y="1672992"/>
            <a:ext cx="785818" cy="214314"/>
          </a:xfrm>
          <a:prstGeom prst="rect">
            <a:avLst/>
          </a:prstGeom>
          <a:noFill/>
          <a:ln w="28575" cap="flat" cmpd="sng" algn="ctr">
            <a:solidFill>
              <a:schemeClr val="accent2"/>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bg1"/>
              </a:solidFill>
              <a:effectLst/>
              <a:latin typeface="Verdana" pitchFamily="34" charset="0"/>
            </a:endParaRPr>
          </a:p>
        </p:txBody>
      </p:sp>
      <p:sp>
        <p:nvSpPr>
          <p:cNvPr id="6" name="Footer Placeholder 5"/>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1900023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FFFF"/>
                </a:solidFill>
              </a:rPr>
              <a:t>The M11-FEH Graphical User Interface</a:t>
            </a:r>
            <a:endParaRPr lang="en-GB" dirty="0"/>
          </a:p>
        </p:txBody>
      </p:sp>
      <p:sp>
        <p:nvSpPr>
          <p:cNvPr id="3" name="Content Placeholder 2"/>
          <p:cNvSpPr>
            <a:spLocks noGrp="1"/>
          </p:cNvSpPr>
          <p:nvPr>
            <p:ph sz="quarter" idx="13"/>
          </p:nvPr>
        </p:nvSpPr>
        <p:spPr/>
        <p:txBody>
          <a:bodyPr/>
          <a:lstStyle/>
          <a:p>
            <a:endParaRPr lang="en-GB" dirty="0"/>
          </a:p>
        </p:txBody>
      </p:sp>
      <p:pic>
        <p:nvPicPr>
          <p:cNvPr id="4" name="Picture 23"/>
          <p:cNvPicPr>
            <a:picLocks noChangeAspect="1" noChangeArrowheads="1"/>
          </p:cNvPicPr>
          <p:nvPr/>
        </p:nvPicPr>
        <p:blipFill>
          <a:blip r:embed="rId2"/>
          <a:srcRect/>
          <a:stretch>
            <a:fillRect/>
          </a:stretch>
        </p:blipFill>
        <p:spPr bwMode="auto">
          <a:xfrm>
            <a:off x="914400" y="1196752"/>
            <a:ext cx="4349750" cy="5124450"/>
          </a:xfrm>
          <a:prstGeom prst="rect">
            <a:avLst/>
          </a:prstGeom>
          <a:noFill/>
          <a:ln w="9525">
            <a:noFill/>
            <a:miter lim="800000"/>
            <a:headEnd type="none" w="sm" len="sm"/>
            <a:tailEnd type="none" w="sm" len="sm"/>
          </a:ln>
          <a:effectLst/>
        </p:spPr>
      </p:pic>
      <p:grpSp>
        <p:nvGrpSpPr>
          <p:cNvPr id="25" name="Group 24"/>
          <p:cNvGrpSpPr/>
          <p:nvPr/>
        </p:nvGrpSpPr>
        <p:grpSpPr>
          <a:xfrm>
            <a:off x="1066800" y="2111152"/>
            <a:ext cx="7848600" cy="1447800"/>
            <a:chOff x="1066800" y="2111152"/>
            <a:chExt cx="7848600" cy="1447800"/>
          </a:xfrm>
        </p:grpSpPr>
        <p:sp>
          <p:nvSpPr>
            <p:cNvPr id="6" name="Oval 5"/>
            <p:cNvSpPr>
              <a:spLocks noChangeArrowheads="1"/>
            </p:cNvSpPr>
            <p:nvPr/>
          </p:nvSpPr>
          <p:spPr bwMode="auto">
            <a:xfrm>
              <a:off x="1066800" y="3101752"/>
              <a:ext cx="1371600" cy="457200"/>
            </a:xfrm>
            <a:prstGeom prst="ellipse">
              <a:avLst/>
            </a:prstGeom>
            <a:noFill/>
            <a:ln w="25400">
              <a:solidFill>
                <a:schemeClr val="tx2"/>
              </a:solidFill>
              <a:round/>
              <a:headEnd type="none" w="sm" len="sm"/>
              <a:tailEnd type="none" w="sm" len="sm"/>
            </a:ln>
            <a:effectLst/>
          </p:spPr>
          <p:txBody>
            <a:bodyPr wrap="none" anchor="ctr"/>
            <a:lstStyle/>
            <a:p>
              <a:endParaRPr lang="en-US"/>
            </a:p>
          </p:txBody>
        </p:sp>
        <p:sp>
          <p:nvSpPr>
            <p:cNvPr id="7" name="Line 6"/>
            <p:cNvSpPr>
              <a:spLocks noChangeShapeType="1"/>
            </p:cNvSpPr>
            <p:nvPr/>
          </p:nvSpPr>
          <p:spPr bwMode="auto">
            <a:xfrm flipV="1">
              <a:off x="2438400" y="2720752"/>
              <a:ext cx="2819400" cy="533400"/>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8" name="Text Box 7"/>
            <p:cNvSpPr txBox="1">
              <a:spLocks noChangeArrowheads="1"/>
            </p:cNvSpPr>
            <p:nvPr/>
          </p:nvSpPr>
          <p:spPr bwMode="auto">
            <a:xfrm>
              <a:off x="5257800" y="2111152"/>
              <a:ext cx="3657600" cy="1190625"/>
            </a:xfrm>
            <a:prstGeom prst="rect">
              <a:avLst/>
            </a:prstGeom>
            <a:noFill/>
            <a:ln w="9525">
              <a:noFill/>
              <a:miter lim="800000"/>
              <a:headEnd type="none" w="sm" len="sm"/>
              <a:tailEnd type="none" w="sm" len="sm"/>
            </a:ln>
            <a:effectLst/>
          </p:spPr>
          <p:txBody>
            <a:bodyPr>
              <a:spAutoFit/>
            </a:bodyPr>
            <a:lstStyle/>
            <a:p>
              <a:pPr defTabSz="762000" eaLnBrk="0" hangingPunct="0"/>
              <a:r>
                <a:rPr lang="en-GB" sz="1800" dirty="0">
                  <a:latin typeface="Arial" charset="0"/>
                </a:rPr>
                <a:t>The rainfall duration is determined by the program from </a:t>
              </a:r>
              <a:r>
                <a:rPr lang="en-GB" sz="1800" dirty="0" err="1">
                  <a:latin typeface="Arial" charset="0"/>
                </a:rPr>
                <a:t>Tp</a:t>
              </a:r>
              <a:r>
                <a:rPr lang="en-GB" sz="1800" dirty="0">
                  <a:latin typeface="Arial" charset="0"/>
                </a:rPr>
                <a:t>(1+SAAR/1000)</a:t>
              </a:r>
            </a:p>
            <a:p>
              <a:pPr defTabSz="762000" eaLnBrk="0" hangingPunct="0"/>
              <a:r>
                <a:rPr lang="en-GB" sz="1800" dirty="0">
                  <a:latin typeface="Arial" charset="0"/>
                </a:rPr>
                <a:t>May be edited by the user</a:t>
              </a:r>
            </a:p>
          </p:txBody>
        </p:sp>
      </p:grpSp>
      <p:grpSp>
        <p:nvGrpSpPr>
          <p:cNvPr id="24" name="Group 23"/>
          <p:cNvGrpSpPr/>
          <p:nvPr/>
        </p:nvGrpSpPr>
        <p:grpSpPr>
          <a:xfrm>
            <a:off x="1219200" y="3558952"/>
            <a:ext cx="7924800" cy="1069975"/>
            <a:chOff x="1219200" y="3558952"/>
            <a:chExt cx="7924800" cy="1069975"/>
          </a:xfrm>
        </p:grpSpPr>
        <p:sp>
          <p:nvSpPr>
            <p:cNvPr id="10" name="Oval 10"/>
            <p:cNvSpPr>
              <a:spLocks noChangeArrowheads="1"/>
            </p:cNvSpPr>
            <p:nvPr/>
          </p:nvSpPr>
          <p:spPr bwMode="auto">
            <a:xfrm>
              <a:off x="1219200" y="3711352"/>
              <a:ext cx="1752600" cy="838200"/>
            </a:xfrm>
            <a:prstGeom prst="ellipse">
              <a:avLst/>
            </a:prstGeom>
            <a:noFill/>
            <a:ln w="25400">
              <a:solidFill>
                <a:schemeClr val="accent4"/>
              </a:solidFill>
              <a:round/>
              <a:headEnd type="none" w="sm" len="sm"/>
              <a:tailEnd type="none" w="sm" len="sm"/>
            </a:ln>
            <a:effectLst/>
          </p:spPr>
          <p:txBody>
            <a:bodyPr wrap="none" anchor="ctr"/>
            <a:lstStyle/>
            <a:p>
              <a:endParaRPr lang="en-US"/>
            </a:p>
          </p:txBody>
        </p:sp>
        <p:sp>
          <p:nvSpPr>
            <p:cNvPr id="11" name="Text Box 22"/>
            <p:cNvSpPr txBox="1">
              <a:spLocks noChangeArrowheads="1"/>
            </p:cNvSpPr>
            <p:nvPr/>
          </p:nvSpPr>
          <p:spPr bwMode="auto">
            <a:xfrm>
              <a:off x="5334000" y="3558952"/>
              <a:ext cx="3810000" cy="1069975"/>
            </a:xfrm>
            <a:prstGeom prst="rect">
              <a:avLst/>
            </a:prstGeom>
            <a:noFill/>
            <a:ln w="9525">
              <a:noFill/>
              <a:miter lim="800000"/>
              <a:headEnd type="none" w="sm" len="sm"/>
              <a:tailEnd type="none" w="sm" len="sm"/>
            </a:ln>
            <a:effectLst/>
          </p:spPr>
          <p:txBody>
            <a:bodyPr>
              <a:spAutoFit/>
            </a:bodyPr>
            <a:lstStyle/>
            <a:p>
              <a:pPr defTabSz="762000" eaLnBrk="0" hangingPunct="0"/>
              <a:r>
                <a:rPr lang="en-GB" sz="1600" dirty="0">
                  <a:latin typeface="Arial" charset="0"/>
                </a:rPr>
                <a:t>Specify the return periods to be simulated. The corresponding rainfall periods are determined automatically through Fig. 3.2 in VOL 4 of the FEH.</a:t>
              </a:r>
              <a:endParaRPr lang="en-GB" sz="2400" dirty="0">
                <a:latin typeface="Arial" charset="0"/>
              </a:endParaRPr>
            </a:p>
          </p:txBody>
        </p:sp>
        <p:sp>
          <p:nvSpPr>
            <p:cNvPr id="12" name="Line 25"/>
            <p:cNvSpPr>
              <a:spLocks noChangeShapeType="1"/>
            </p:cNvSpPr>
            <p:nvPr/>
          </p:nvSpPr>
          <p:spPr bwMode="auto">
            <a:xfrm flipV="1">
              <a:off x="2971800" y="3939952"/>
              <a:ext cx="2286000" cy="228600"/>
            </a:xfrm>
            <a:prstGeom prst="line">
              <a:avLst/>
            </a:prstGeom>
            <a:noFill/>
            <a:ln w="25400">
              <a:solidFill>
                <a:schemeClr val="accent4"/>
              </a:solidFill>
              <a:round/>
              <a:headEnd type="none" w="sm" len="sm"/>
              <a:tailEnd type="none" w="sm" len="sm"/>
            </a:ln>
            <a:effectLst/>
          </p:spPr>
          <p:txBody>
            <a:bodyPr wrap="none" anchor="ctr"/>
            <a:lstStyle/>
            <a:p>
              <a:endParaRPr lang="en-US"/>
            </a:p>
          </p:txBody>
        </p:sp>
      </p:grpSp>
      <p:grpSp>
        <p:nvGrpSpPr>
          <p:cNvPr id="23" name="Group 22"/>
          <p:cNvGrpSpPr/>
          <p:nvPr/>
        </p:nvGrpSpPr>
        <p:grpSpPr>
          <a:xfrm>
            <a:off x="2819400" y="4397152"/>
            <a:ext cx="6111875" cy="641350"/>
            <a:chOff x="2819400" y="4397152"/>
            <a:chExt cx="6111875" cy="641350"/>
          </a:xfrm>
        </p:grpSpPr>
        <p:sp>
          <p:nvSpPr>
            <p:cNvPr id="14" name="AutoShape 27"/>
            <p:cNvSpPr>
              <a:spLocks/>
            </p:cNvSpPr>
            <p:nvPr/>
          </p:nvSpPr>
          <p:spPr bwMode="auto">
            <a:xfrm rot="16200000">
              <a:off x="3238500" y="3978052"/>
              <a:ext cx="304800" cy="1143000"/>
            </a:xfrm>
            <a:prstGeom prst="leftBrace">
              <a:avLst>
                <a:gd name="adj1" fmla="val 31250"/>
                <a:gd name="adj2" fmla="val 51213"/>
              </a:avLst>
            </a:prstGeom>
            <a:noFill/>
            <a:ln w="25400">
              <a:solidFill>
                <a:schemeClr val="accent5"/>
              </a:solidFill>
              <a:round/>
              <a:headEnd type="none" w="sm" len="sm"/>
              <a:tailEnd type="none" w="sm" len="sm"/>
            </a:ln>
            <a:effectLst/>
          </p:spPr>
          <p:txBody>
            <a:bodyPr wrap="none" anchor="ctr"/>
            <a:lstStyle/>
            <a:p>
              <a:endParaRPr lang="en-US"/>
            </a:p>
          </p:txBody>
        </p:sp>
        <p:sp>
          <p:nvSpPr>
            <p:cNvPr id="15" name="Text Box 29"/>
            <p:cNvSpPr txBox="1">
              <a:spLocks noChangeArrowheads="1"/>
            </p:cNvSpPr>
            <p:nvPr/>
          </p:nvSpPr>
          <p:spPr bwMode="auto">
            <a:xfrm>
              <a:off x="5334000" y="4701952"/>
              <a:ext cx="3597275" cy="336550"/>
            </a:xfrm>
            <a:prstGeom prst="rect">
              <a:avLst/>
            </a:prstGeom>
            <a:noFill/>
            <a:ln w="9525">
              <a:noFill/>
              <a:miter lim="800000"/>
              <a:headEnd type="none" w="sm" len="sm"/>
              <a:tailEnd type="none" w="sm" len="sm"/>
            </a:ln>
            <a:effectLst/>
          </p:spPr>
          <p:txBody>
            <a:bodyPr>
              <a:spAutoFit/>
            </a:bodyPr>
            <a:lstStyle/>
            <a:p>
              <a:pPr defTabSz="762000" eaLnBrk="0" hangingPunct="0"/>
              <a:r>
                <a:rPr lang="en-GB" sz="1600" dirty="0">
                  <a:latin typeface="Arial" charset="0"/>
                </a:rPr>
                <a:t>Option for scaling peak of hydrograph</a:t>
              </a:r>
              <a:endParaRPr lang="en-GB" sz="2400" dirty="0">
                <a:latin typeface="Arial" charset="0"/>
              </a:endParaRPr>
            </a:p>
          </p:txBody>
        </p:sp>
        <p:sp>
          <p:nvSpPr>
            <p:cNvPr id="16" name="Line 30"/>
            <p:cNvSpPr>
              <a:spLocks noChangeShapeType="1"/>
            </p:cNvSpPr>
            <p:nvPr/>
          </p:nvSpPr>
          <p:spPr bwMode="auto">
            <a:xfrm>
              <a:off x="3429000" y="4701952"/>
              <a:ext cx="1905000" cy="152400"/>
            </a:xfrm>
            <a:prstGeom prst="line">
              <a:avLst/>
            </a:prstGeom>
            <a:noFill/>
            <a:ln w="25400">
              <a:solidFill>
                <a:schemeClr val="accent5"/>
              </a:solidFill>
              <a:round/>
              <a:headEnd type="none" w="sm" len="sm"/>
              <a:tailEnd type="none" w="sm" len="sm"/>
            </a:ln>
            <a:effectLst/>
          </p:spPr>
          <p:txBody>
            <a:bodyPr wrap="none" anchor="ctr"/>
            <a:lstStyle/>
            <a:p>
              <a:endParaRPr lang="en-US"/>
            </a:p>
          </p:txBody>
        </p:sp>
      </p:grpSp>
      <p:grpSp>
        <p:nvGrpSpPr>
          <p:cNvPr id="22" name="Group 21"/>
          <p:cNvGrpSpPr/>
          <p:nvPr/>
        </p:nvGrpSpPr>
        <p:grpSpPr>
          <a:xfrm>
            <a:off x="4343400" y="4473352"/>
            <a:ext cx="4648200" cy="1725613"/>
            <a:chOff x="4343400" y="4473352"/>
            <a:chExt cx="4648200" cy="1725613"/>
          </a:xfrm>
        </p:grpSpPr>
        <p:sp>
          <p:nvSpPr>
            <p:cNvPr id="18" name="Freeform 34"/>
            <p:cNvSpPr>
              <a:spLocks/>
            </p:cNvSpPr>
            <p:nvPr/>
          </p:nvSpPr>
          <p:spPr bwMode="auto">
            <a:xfrm>
              <a:off x="4343400" y="4473352"/>
              <a:ext cx="1114425" cy="1143000"/>
            </a:xfrm>
            <a:custGeom>
              <a:avLst/>
              <a:gdLst/>
              <a:ahLst/>
              <a:cxnLst>
                <a:cxn ang="0">
                  <a:pos x="702" y="720"/>
                </a:cxn>
                <a:cxn ang="0">
                  <a:pos x="24" y="654"/>
                </a:cxn>
                <a:cxn ang="0">
                  <a:pos x="0" y="0"/>
                </a:cxn>
              </a:cxnLst>
              <a:rect l="0" t="0" r="r" b="b"/>
              <a:pathLst>
                <a:path w="702" h="720">
                  <a:moveTo>
                    <a:pt x="702" y="720"/>
                  </a:moveTo>
                  <a:lnTo>
                    <a:pt x="24" y="654"/>
                  </a:lnTo>
                  <a:lnTo>
                    <a:pt x="0" y="0"/>
                  </a:lnTo>
                </a:path>
              </a:pathLst>
            </a:custGeom>
            <a:noFill/>
            <a:ln w="25400" cap="flat" cmpd="sng">
              <a:solidFill>
                <a:schemeClr val="accent2"/>
              </a:solidFill>
              <a:prstDash val="solid"/>
              <a:round/>
              <a:headEnd type="none" w="sm" len="sm"/>
              <a:tailEnd type="triangle" w="sm" len="sm"/>
            </a:ln>
            <a:effectLst/>
          </p:spPr>
          <p:txBody>
            <a:bodyPr wrap="none" anchor="ctr"/>
            <a:lstStyle/>
            <a:p>
              <a:endParaRPr lang="en-US"/>
            </a:p>
          </p:txBody>
        </p:sp>
        <p:sp>
          <p:nvSpPr>
            <p:cNvPr id="19" name="Text Box 35"/>
            <p:cNvSpPr txBox="1">
              <a:spLocks noChangeArrowheads="1"/>
            </p:cNvSpPr>
            <p:nvPr/>
          </p:nvSpPr>
          <p:spPr bwMode="auto">
            <a:xfrm>
              <a:off x="5394325" y="5373465"/>
              <a:ext cx="3597275" cy="825500"/>
            </a:xfrm>
            <a:prstGeom prst="rect">
              <a:avLst/>
            </a:prstGeom>
            <a:noFill/>
            <a:ln w="9525">
              <a:noFill/>
              <a:miter lim="800000"/>
              <a:headEnd type="none" w="sm" len="sm"/>
              <a:tailEnd type="none" w="sm" len="sm"/>
            </a:ln>
            <a:effectLst/>
          </p:spPr>
          <p:txBody>
            <a:bodyPr>
              <a:spAutoFit/>
            </a:bodyPr>
            <a:lstStyle/>
            <a:p>
              <a:pPr defTabSz="762000" eaLnBrk="0" hangingPunct="0"/>
              <a:r>
                <a:rPr lang="en-GB" sz="1600" dirty="0">
                  <a:latin typeface="Arial" charset="0"/>
                </a:rPr>
                <a:t>Percentage runoff (fraction). Automatically determined, may be edited by user</a:t>
              </a:r>
            </a:p>
          </p:txBody>
        </p:sp>
      </p:grpSp>
      <p:sp>
        <p:nvSpPr>
          <p:cNvPr id="20" name="Rectangle 19"/>
          <p:cNvSpPr/>
          <p:nvPr/>
        </p:nvSpPr>
        <p:spPr bwMode="auto">
          <a:xfrm>
            <a:off x="2214546" y="1682516"/>
            <a:ext cx="500066" cy="214314"/>
          </a:xfrm>
          <a:prstGeom prst="rect">
            <a:avLst/>
          </a:prstGeom>
          <a:noFill/>
          <a:ln w="28575" cap="flat" cmpd="sng" algn="ctr">
            <a:solidFill>
              <a:schemeClr val="accent2"/>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bg1"/>
              </a:solidFill>
              <a:effectLst/>
              <a:latin typeface="Verdana" pitchFamily="34" charset="0"/>
            </a:endParaRPr>
          </a:p>
        </p:txBody>
      </p:sp>
      <p:sp>
        <p:nvSpPr>
          <p:cNvPr id="21" name="Footer Placeholder 20"/>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980210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MIKEPowerPointForTransfer_4-3">
  <a:themeElements>
    <a:clrScheme name="DHIThemeColours">
      <a:dk1>
        <a:srgbClr val="004165"/>
      </a:dk1>
      <a:lt1>
        <a:sysClr val="window" lastClr="FFFFFF"/>
      </a:lt1>
      <a:dk2>
        <a:srgbClr val="0098DB"/>
      </a:dk2>
      <a:lt2>
        <a:srgbClr val="63CECA"/>
      </a:lt2>
      <a:accent1>
        <a:srgbClr val="FADC41"/>
      </a:accent1>
      <a:accent2>
        <a:srgbClr val="FF8849"/>
      </a:accent2>
      <a:accent3>
        <a:srgbClr val="51626F"/>
      </a:accent3>
      <a:accent4>
        <a:srgbClr val="61C250"/>
      </a:accent4>
      <a:accent5>
        <a:srgbClr val="93509E"/>
      </a:accent5>
      <a:accent6>
        <a:srgbClr val="005A8C"/>
      </a:accent6>
      <a:hlink>
        <a:srgbClr val="61C250"/>
      </a:hlink>
      <a:folHlink>
        <a:srgbClr val="93509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1"/>
          </a:solid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DHI_UK_Software</Template>
  <TotalTime>46</TotalTime>
  <Pages>3</Pages>
  <Words>589</Words>
  <Application>Microsoft Office PowerPoint</Application>
  <PresentationFormat>On-screen Show (4:3)</PresentationFormat>
  <Paragraphs>115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MIKEPowerPointForTransfer_4-3</vt:lpstr>
      <vt:lpstr>MIKE 11</vt:lpstr>
      <vt:lpstr>Flood Estimation Handbook</vt:lpstr>
      <vt:lpstr>The FEH Model</vt:lpstr>
      <vt:lpstr>Modelling rainfall-runoff using FEH</vt:lpstr>
      <vt:lpstr>The M11-FEH Graphical User Interface</vt:lpstr>
      <vt:lpstr>The M11-FEH Graphical User Interface</vt:lpstr>
      <vt:lpstr>The M11-FEH Graphical User Interface</vt:lpstr>
      <vt:lpstr>The M11-FEH Graphical User Interface</vt:lpstr>
      <vt:lpstr>The M11-FEH Graphical User Interface</vt:lpstr>
      <vt:lpstr>The M11-FEH Graphical User Interface</vt:lpstr>
      <vt:lpstr>The M11-FEH Graphical User Interface</vt:lpstr>
      <vt:lpstr>The M11-FEH Graphical User Interface</vt:lpstr>
      <vt:lpstr>The M11-FEH Results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MIKE 11 - The RR-FEH Editor (Flood Estimation Handbook)</dc:title>
  <dc:creator>DHI (HCA/JSL)</dc:creator>
  <cp:lastModifiedBy>Julie Landrein</cp:lastModifiedBy>
  <cp:revision>73</cp:revision>
  <cp:lastPrinted>2004-07-09T10:01:00Z</cp:lastPrinted>
  <dcterms:created xsi:type="dcterms:W3CDTF">1997-10-01T15:21:22Z</dcterms:created>
  <dcterms:modified xsi:type="dcterms:W3CDTF">2013-04-10T08:35:23Z</dcterms:modified>
</cp:coreProperties>
</file>